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68" r:id="rId4"/>
    <p:sldId id="271" r:id="rId5"/>
    <p:sldId id="273" r:id="rId6"/>
    <p:sldId id="272" r:id="rId7"/>
    <p:sldId id="274" r:id="rId8"/>
    <p:sldId id="275" r:id="rId9"/>
    <p:sldId id="276" r:id="rId10"/>
    <p:sldId id="277" r:id="rId11"/>
    <p:sldId id="278" r:id="rId12"/>
    <p:sldId id="279" r:id="rId13"/>
    <p:sldId id="280" r:id="rId14"/>
    <p:sldId id="281" r:id="rId15"/>
    <p:sldId id="282" r:id="rId16"/>
    <p:sldId id="283" r:id="rId17"/>
    <p:sldId id="284" r:id="rId18"/>
    <p:sldId id="266" r:id="rId19"/>
    <p:sldId id="267" r:id="rId20"/>
    <p:sldId id="28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EC8EC2-6830-4C71-8031-0D4F937B1F5C}" type="datetimeFigureOut">
              <a:rPr lang="en-US" smtClean="0"/>
              <a:t>03-Jun-26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4899C-A3C0-4A15-95EC-A49B1EDFAA2B}" type="slidenum">
              <a:rPr lang="en-US" smtClean="0"/>
              <a:t>‹#›</a:t>
            </a:fld>
            <a:endParaRPr lang="en-US"/>
          </a:p>
        </p:txBody>
      </p:sp>
    </p:spTree>
    <p:extLst>
      <p:ext uri="{BB962C8B-B14F-4D97-AF65-F5344CB8AC3E}">
        <p14:creationId xmlns:p14="http://schemas.microsoft.com/office/powerpoint/2010/main" val="2528140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4899C-A3C0-4A15-95EC-A49B1EDFAA2B}" type="slidenum">
              <a:rPr lang="en-US" smtClean="0"/>
              <a:t>3</a:t>
            </a:fld>
            <a:endParaRPr lang="en-US"/>
          </a:p>
        </p:txBody>
      </p:sp>
    </p:spTree>
    <p:extLst>
      <p:ext uri="{BB962C8B-B14F-4D97-AF65-F5344CB8AC3E}">
        <p14:creationId xmlns:p14="http://schemas.microsoft.com/office/powerpoint/2010/main" val="1644432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EECBD-91CF-1F30-4127-E40595529D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F0DB94-3273-1539-AF7D-82C538470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DDE969-6F43-724A-0DC5-BB7165E35ED9}"/>
              </a:ext>
            </a:extLst>
          </p:cNvPr>
          <p:cNvSpPr>
            <a:spLocks noGrp="1"/>
          </p:cNvSpPr>
          <p:nvPr>
            <p:ph type="dt" sz="half" idx="10"/>
          </p:nvPr>
        </p:nvSpPr>
        <p:spPr/>
        <p:txBody>
          <a:bodyPr/>
          <a:lstStyle/>
          <a:p>
            <a:fld id="{EFC48097-C15A-4B0B-A7E1-55323F2608A5}" type="datetime1">
              <a:rPr lang="en-US" smtClean="0"/>
              <a:t>03-Jun-26</a:t>
            </a:fld>
            <a:endParaRPr lang="en-US"/>
          </a:p>
        </p:txBody>
      </p:sp>
      <p:sp>
        <p:nvSpPr>
          <p:cNvPr id="5" name="Footer Placeholder 4">
            <a:extLst>
              <a:ext uri="{FF2B5EF4-FFF2-40B4-BE49-F238E27FC236}">
                <a16:creationId xmlns:a16="http://schemas.microsoft.com/office/drawing/2014/main" id="{B1160D59-ED37-E3C4-DF88-A134D5984C11}"/>
              </a:ext>
            </a:extLst>
          </p:cNvPr>
          <p:cNvSpPr>
            <a:spLocks noGrp="1"/>
          </p:cNvSpPr>
          <p:nvPr>
            <p:ph type="ftr" sz="quarter" idx="11"/>
          </p:nvPr>
        </p:nvSpPr>
        <p:spPr/>
        <p:txBody>
          <a:bodyPr/>
          <a:lstStyle/>
          <a:p>
            <a:r>
              <a:rPr lang="en-US"/>
              <a:t>Dr ZTT</a:t>
            </a:r>
          </a:p>
        </p:txBody>
      </p:sp>
      <p:sp>
        <p:nvSpPr>
          <p:cNvPr id="6" name="Slide Number Placeholder 5">
            <a:extLst>
              <a:ext uri="{FF2B5EF4-FFF2-40B4-BE49-F238E27FC236}">
                <a16:creationId xmlns:a16="http://schemas.microsoft.com/office/drawing/2014/main" id="{84FD7DD6-3E94-A6D9-AC47-90E283FAC05E}"/>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2068062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8E107-A28D-7870-D256-B28A8A22DE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7B6F6D-D021-C0B4-4009-9E835E6B37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BACC5F-B475-A15A-E766-7A892AE32FAF}"/>
              </a:ext>
            </a:extLst>
          </p:cNvPr>
          <p:cNvSpPr>
            <a:spLocks noGrp="1"/>
          </p:cNvSpPr>
          <p:nvPr>
            <p:ph type="dt" sz="half" idx="10"/>
          </p:nvPr>
        </p:nvSpPr>
        <p:spPr/>
        <p:txBody>
          <a:bodyPr/>
          <a:lstStyle/>
          <a:p>
            <a:fld id="{F2232376-BB53-42EA-B3AE-3AF64C5F30E2}" type="datetime1">
              <a:rPr lang="en-US" smtClean="0"/>
              <a:t>03-Jun-26</a:t>
            </a:fld>
            <a:endParaRPr lang="en-US"/>
          </a:p>
        </p:txBody>
      </p:sp>
      <p:sp>
        <p:nvSpPr>
          <p:cNvPr id="5" name="Footer Placeholder 4">
            <a:extLst>
              <a:ext uri="{FF2B5EF4-FFF2-40B4-BE49-F238E27FC236}">
                <a16:creationId xmlns:a16="http://schemas.microsoft.com/office/drawing/2014/main" id="{AFA3E8CC-E89F-5499-9B2E-88E971B1F727}"/>
              </a:ext>
            </a:extLst>
          </p:cNvPr>
          <p:cNvSpPr>
            <a:spLocks noGrp="1"/>
          </p:cNvSpPr>
          <p:nvPr>
            <p:ph type="ftr" sz="quarter" idx="11"/>
          </p:nvPr>
        </p:nvSpPr>
        <p:spPr/>
        <p:txBody>
          <a:bodyPr/>
          <a:lstStyle/>
          <a:p>
            <a:r>
              <a:rPr lang="en-US"/>
              <a:t>Dr ZTT</a:t>
            </a:r>
          </a:p>
        </p:txBody>
      </p:sp>
      <p:sp>
        <p:nvSpPr>
          <p:cNvPr id="6" name="Slide Number Placeholder 5">
            <a:extLst>
              <a:ext uri="{FF2B5EF4-FFF2-40B4-BE49-F238E27FC236}">
                <a16:creationId xmlns:a16="http://schemas.microsoft.com/office/drawing/2014/main" id="{BFE70ACE-FE85-EA4E-5D3F-4D223CED8C30}"/>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4196262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EBAC46-C74F-F4D8-30CF-378B887C24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76C526-DF9E-26E6-5305-6BE146B6B1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F40B02-5E50-C732-3ED5-90E3E66A1718}"/>
              </a:ext>
            </a:extLst>
          </p:cNvPr>
          <p:cNvSpPr>
            <a:spLocks noGrp="1"/>
          </p:cNvSpPr>
          <p:nvPr>
            <p:ph type="dt" sz="half" idx="10"/>
          </p:nvPr>
        </p:nvSpPr>
        <p:spPr/>
        <p:txBody>
          <a:bodyPr/>
          <a:lstStyle/>
          <a:p>
            <a:fld id="{21D9539E-04A1-4A9D-AD7B-07C17220EE21}" type="datetime1">
              <a:rPr lang="en-US" smtClean="0"/>
              <a:t>03-Jun-26</a:t>
            </a:fld>
            <a:endParaRPr lang="en-US"/>
          </a:p>
        </p:txBody>
      </p:sp>
      <p:sp>
        <p:nvSpPr>
          <p:cNvPr id="5" name="Footer Placeholder 4">
            <a:extLst>
              <a:ext uri="{FF2B5EF4-FFF2-40B4-BE49-F238E27FC236}">
                <a16:creationId xmlns:a16="http://schemas.microsoft.com/office/drawing/2014/main" id="{8A10808C-9254-ED1B-82EA-DAC4C934E8CF}"/>
              </a:ext>
            </a:extLst>
          </p:cNvPr>
          <p:cNvSpPr>
            <a:spLocks noGrp="1"/>
          </p:cNvSpPr>
          <p:nvPr>
            <p:ph type="ftr" sz="quarter" idx="11"/>
          </p:nvPr>
        </p:nvSpPr>
        <p:spPr/>
        <p:txBody>
          <a:bodyPr/>
          <a:lstStyle/>
          <a:p>
            <a:r>
              <a:rPr lang="en-US"/>
              <a:t>Dr ZTT</a:t>
            </a:r>
          </a:p>
        </p:txBody>
      </p:sp>
      <p:sp>
        <p:nvSpPr>
          <p:cNvPr id="6" name="Slide Number Placeholder 5">
            <a:extLst>
              <a:ext uri="{FF2B5EF4-FFF2-40B4-BE49-F238E27FC236}">
                <a16:creationId xmlns:a16="http://schemas.microsoft.com/office/drawing/2014/main" id="{B4E310EF-B5C0-0F3B-C440-91EE275C06A9}"/>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1696385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C0678-57B0-95E0-840B-3888DFF62A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E81C58-F81F-F1CE-9E2A-182D1A09EC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8ECEC3-2789-8AFC-EB49-6BA3F84BDECF}"/>
              </a:ext>
            </a:extLst>
          </p:cNvPr>
          <p:cNvSpPr>
            <a:spLocks noGrp="1"/>
          </p:cNvSpPr>
          <p:nvPr>
            <p:ph type="dt" sz="half" idx="10"/>
          </p:nvPr>
        </p:nvSpPr>
        <p:spPr/>
        <p:txBody>
          <a:bodyPr/>
          <a:lstStyle/>
          <a:p>
            <a:fld id="{247A8680-AA17-4705-AB8B-FDF9E4AA6ADA}" type="datetime1">
              <a:rPr lang="en-US" smtClean="0"/>
              <a:t>03-Jun-26</a:t>
            </a:fld>
            <a:endParaRPr lang="en-US"/>
          </a:p>
        </p:txBody>
      </p:sp>
      <p:sp>
        <p:nvSpPr>
          <p:cNvPr id="5" name="Footer Placeholder 4">
            <a:extLst>
              <a:ext uri="{FF2B5EF4-FFF2-40B4-BE49-F238E27FC236}">
                <a16:creationId xmlns:a16="http://schemas.microsoft.com/office/drawing/2014/main" id="{93190EE6-B08A-CC77-42CB-2237BFC74FBE}"/>
              </a:ext>
            </a:extLst>
          </p:cNvPr>
          <p:cNvSpPr>
            <a:spLocks noGrp="1"/>
          </p:cNvSpPr>
          <p:nvPr>
            <p:ph type="ftr" sz="quarter" idx="11"/>
          </p:nvPr>
        </p:nvSpPr>
        <p:spPr/>
        <p:txBody>
          <a:bodyPr/>
          <a:lstStyle/>
          <a:p>
            <a:r>
              <a:rPr lang="en-US"/>
              <a:t>Dr ZTT</a:t>
            </a:r>
          </a:p>
        </p:txBody>
      </p:sp>
      <p:sp>
        <p:nvSpPr>
          <p:cNvPr id="6" name="Slide Number Placeholder 5">
            <a:extLst>
              <a:ext uri="{FF2B5EF4-FFF2-40B4-BE49-F238E27FC236}">
                <a16:creationId xmlns:a16="http://schemas.microsoft.com/office/drawing/2014/main" id="{40474FD1-DDFC-07E7-E7C9-7D2F5856E223}"/>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1051871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79104-747C-9145-06C9-9A9735D6FB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1FE2D1-01C6-685A-0C4C-B956E04C7A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C9FCB9-D32D-DB25-E90D-4A2F8CECBDA1}"/>
              </a:ext>
            </a:extLst>
          </p:cNvPr>
          <p:cNvSpPr>
            <a:spLocks noGrp="1"/>
          </p:cNvSpPr>
          <p:nvPr>
            <p:ph type="dt" sz="half" idx="10"/>
          </p:nvPr>
        </p:nvSpPr>
        <p:spPr/>
        <p:txBody>
          <a:bodyPr/>
          <a:lstStyle/>
          <a:p>
            <a:fld id="{7997DB50-F69A-41A0-8F86-23F0A8A979C7}" type="datetime1">
              <a:rPr lang="en-US" smtClean="0"/>
              <a:t>03-Jun-26</a:t>
            </a:fld>
            <a:endParaRPr lang="en-US"/>
          </a:p>
        </p:txBody>
      </p:sp>
      <p:sp>
        <p:nvSpPr>
          <p:cNvPr id="5" name="Footer Placeholder 4">
            <a:extLst>
              <a:ext uri="{FF2B5EF4-FFF2-40B4-BE49-F238E27FC236}">
                <a16:creationId xmlns:a16="http://schemas.microsoft.com/office/drawing/2014/main" id="{B60F041E-3F5C-A014-BC4C-EFF1F58B0357}"/>
              </a:ext>
            </a:extLst>
          </p:cNvPr>
          <p:cNvSpPr>
            <a:spLocks noGrp="1"/>
          </p:cNvSpPr>
          <p:nvPr>
            <p:ph type="ftr" sz="quarter" idx="11"/>
          </p:nvPr>
        </p:nvSpPr>
        <p:spPr/>
        <p:txBody>
          <a:bodyPr/>
          <a:lstStyle/>
          <a:p>
            <a:r>
              <a:rPr lang="en-US"/>
              <a:t>Dr ZTT</a:t>
            </a:r>
          </a:p>
        </p:txBody>
      </p:sp>
      <p:sp>
        <p:nvSpPr>
          <p:cNvPr id="6" name="Slide Number Placeholder 5">
            <a:extLst>
              <a:ext uri="{FF2B5EF4-FFF2-40B4-BE49-F238E27FC236}">
                <a16:creationId xmlns:a16="http://schemas.microsoft.com/office/drawing/2014/main" id="{AA4361C9-EE76-DD0D-63E1-43F0C21D7A25}"/>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2698226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40517-4413-537C-77D8-9322D56EA7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123AE6-B8CF-C322-EEB8-9B32A1BF5B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E29A23-D219-FCC9-02DA-082ACE975E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DBE2A5-6B7C-5925-0B41-AB14AD10DF37}"/>
              </a:ext>
            </a:extLst>
          </p:cNvPr>
          <p:cNvSpPr>
            <a:spLocks noGrp="1"/>
          </p:cNvSpPr>
          <p:nvPr>
            <p:ph type="dt" sz="half" idx="10"/>
          </p:nvPr>
        </p:nvSpPr>
        <p:spPr/>
        <p:txBody>
          <a:bodyPr/>
          <a:lstStyle/>
          <a:p>
            <a:fld id="{414FD90B-E925-471D-9973-F9A28C12EFA7}" type="datetime1">
              <a:rPr lang="en-US" smtClean="0"/>
              <a:t>03-Jun-26</a:t>
            </a:fld>
            <a:endParaRPr lang="en-US"/>
          </a:p>
        </p:txBody>
      </p:sp>
      <p:sp>
        <p:nvSpPr>
          <p:cNvPr id="6" name="Footer Placeholder 5">
            <a:extLst>
              <a:ext uri="{FF2B5EF4-FFF2-40B4-BE49-F238E27FC236}">
                <a16:creationId xmlns:a16="http://schemas.microsoft.com/office/drawing/2014/main" id="{8E2E2E14-E847-5D76-AD04-63B4728B0314}"/>
              </a:ext>
            </a:extLst>
          </p:cNvPr>
          <p:cNvSpPr>
            <a:spLocks noGrp="1"/>
          </p:cNvSpPr>
          <p:nvPr>
            <p:ph type="ftr" sz="quarter" idx="11"/>
          </p:nvPr>
        </p:nvSpPr>
        <p:spPr/>
        <p:txBody>
          <a:bodyPr/>
          <a:lstStyle/>
          <a:p>
            <a:r>
              <a:rPr lang="en-US"/>
              <a:t>Dr ZTT</a:t>
            </a:r>
          </a:p>
        </p:txBody>
      </p:sp>
      <p:sp>
        <p:nvSpPr>
          <p:cNvPr id="7" name="Slide Number Placeholder 6">
            <a:extLst>
              <a:ext uri="{FF2B5EF4-FFF2-40B4-BE49-F238E27FC236}">
                <a16:creationId xmlns:a16="http://schemas.microsoft.com/office/drawing/2014/main" id="{8126C03E-6262-D126-0E0F-B46F2E19DF9E}"/>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1878612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207E0-74F4-2CF4-CCE1-23D4B8B5C2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880CF25-FEEF-118D-B4FD-C39E953086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701325-A4C7-2645-9ED9-6815A89EEF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9C04FE-E956-1A66-810C-38189A89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B9C9A-3793-27DA-71EA-7A2228D9E5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732A16-C59F-2CA6-5F9E-E442C52039A7}"/>
              </a:ext>
            </a:extLst>
          </p:cNvPr>
          <p:cNvSpPr>
            <a:spLocks noGrp="1"/>
          </p:cNvSpPr>
          <p:nvPr>
            <p:ph type="dt" sz="half" idx="10"/>
          </p:nvPr>
        </p:nvSpPr>
        <p:spPr/>
        <p:txBody>
          <a:bodyPr/>
          <a:lstStyle/>
          <a:p>
            <a:fld id="{245EB4F5-DC8E-4018-911C-6EB0B06E64F8}" type="datetime1">
              <a:rPr lang="en-US" smtClean="0"/>
              <a:t>03-Jun-26</a:t>
            </a:fld>
            <a:endParaRPr lang="en-US"/>
          </a:p>
        </p:txBody>
      </p:sp>
      <p:sp>
        <p:nvSpPr>
          <p:cNvPr id="8" name="Footer Placeholder 7">
            <a:extLst>
              <a:ext uri="{FF2B5EF4-FFF2-40B4-BE49-F238E27FC236}">
                <a16:creationId xmlns:a16="http://schemas.microsoft.com/office/drawing/2014/main" id="{237DC81F-5430-2E3C-DD22-9D4C102BB8BF}"/>
              </a:ext>
            </a:extLst>
          </p:cNvPr>
          <p:cNvSpPr>
            <a:spLocks noGrp="1"/>
          </p:cNvSpPr>
          <p:nvPr>
            <p:ph type="ftr" sz="quarter" idx="11"/>
          </p:nvPr>
        </p:nvSpPr>
        <p:spPr/>
        <p:txBody>
          <a:bodyPr/>
          <a:lstStyle/>
          <a:p>
            <a:r>
              <a:rPr lang="en-US"/>
              <a:t>Dr ZTT</a:t>
            </a:r>
          </a:p>
        </p:txBody>
      </p:sp>
      <p:sp>
        <p:nvSpPr>
          <p:cNvPr id="9" name="Slide Number Placeholder 8">
            <a:extLst>
              <a:ext uri="{FF2B5EF4-FFF2-40B4-BE49-F238E27FC236}">
                <a16:creationId xmlns:a16="http://schemas.microsoft.com/office/drawing/2014/main" id="{2BED35E7-AEAE-F0CE-D6A0-BCA41DB6054F}"/>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2314603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6539D-B3D0-86DD-D399-CCE5691BAF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3D94D7-F5F6-884F-BE64-8515DBC15CDA}"/>
              </a:ext>
            </a:extLst>
          </p:cNvPr>
          <p:cNvSpPr>
            <a:spLocks noGrp="1"/>
          </p:cNvSpPr>
          <p:nvPr>
            <p:ph type="dt" sz="half" idx="10"/>
          </p:nvPr>
        </p:nvSpPr>
        <p:spPr/>
        <p:txBody>
          <a:bodyPr/>
          <a:lstStyle/>
          <a:p>
            <a:fld id="{F719FFDB-C4B6-4653-BD5A-6F2DBB2DC92C}" type="datetime1">
              <a:rPr lang="en-US" smtClean="0"/>
              <a:t>03-Jun-26</a:t>
            </a:fld>
            <a:endParaRPr lang="en-US"/>
          </a:p>
        </p:txBody>
      </p:sp>
      <p:sp>
        <p:nvSpPr>
          <p:cNvPr id="4" name="Footer Placeholder 3">
            <a:extLst>
              <a:ext uri="{FF2B5EF4-FFF2-40B4-BE49-F238E27FC236}">
                <a16:creationId xmlns:a16="http://schemas.microsoft.com/office/drawing/2014/main" id="{1B0F6446-6EE9-0FD2-A82D-73670D790E10}"/>
              </a:ext>
            </a:extLst>
          </p:cNvPr>
          <p:cNvSpPr>
            <a:spLocks noGrp="1"/>
          </p:cNvSpPr>
          <p:nvPr>
            <p:ph type="ftr" sz="quarter" idx="11"/>
          </p:nvPr>
        </p:nvSpPr>
        <p:spPr/>
        <p:txBody>
          <a:bodyPr/>
          <a:lstStyle/>
          <a:p>
            <a:r>
              <a:rPr lang="en-US"/>
              <a:t>Dr ZTT</a:t>
            </a:r>
          </a:p>
        </p:txBody>
      </p:sp>
      <p:sp>
        <p:nvSpPr>
          <p:cNvPr id="5" name="Slide Number Placeholder 4">
            <a:extLst>
              <a:ext uri="{FF2B5EF4-FFF2-40B4-BE49-F238E27FC236}">
                <a16:creationId xmlns:a16="http://schemas.microsoft.com/office/drawing/2014/main" id="{1B60D20C-72C4-752D-94AF-14DA64168E1A}"/>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2112260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5729CD-14CB-747E-1156-36055CAA87EF}"/>
              </a:ext>
            </a:extLst>
          </p:cNvPr>
          <p:cNvSpPr>
            <a:spLocks noGrp="1"/>
          </p:cNvSpPr>
          <p:nvPr>
            <p:ph type="dt" sz="half" idx="10"/>
          </p:nvPr>
        </p:nvSpPr>
        <p:spPr/>
        <p:txBody>
          <a:bodyPr/>
          <a:lstStyle/>
          <a:p>
            <a:fld id="{6F9F131D-0D34-45D0-A64E-E4A616093378}" type="datetime1">
              <a:rPr lang="en-US" smtClean="0"/>
              <a:t>03-Jun-26</a:t>
            </a:fld>
            <a:endParaRPr lang="en-US"/>
          </a:p>
        </p:txBody>
      </p:sp>
      <p:sp>
        <p:nvSpPr>
          <p:cNvPr id="3" name="Footer Placeholder 2">
            <a:extLst>
              <a:ext uri="{FF2B5EF4-FFF2-40B4-BE49-F238E27FC236}">
                <a16:creationId xmlns:a16="http://schemas.microsoft.com/office/drawing/2014/main" id="{1ABFF0FD-57E4-6332-AB1C-7651590E63E2}"/>
              </a:ext>
            </a:extLst>
          </p:cNvPr>
          <p:cNvSpPr>
            <a:spLocks noGrp="1"/>
          </p:cNvSpPr>
          <p:nvPr>
            <p:ph type="ftr" sz="quarter" idx="11"/>
          </p:nvPr>
        </p:nvSpPr>
        <p:spPr/>
        <p:txBody>
          <a:bodyPr/>
          <a:lstStyle/>
          <a:p>
            <a:r>
              <a:rPr lang="en-US"/>
              <a:t>Dr ZTT</a:t>
            </a:r>
          </a:p>
        </p:txBody>
      </p:sp>
      <p:sp>
        <p:nvSpPr>
          <p:cNvPr id="4" name="Slide Number Placeholder 3">
            <a:extLst>
              <a:ext uri="{FF2B5EF4-FFF2-40B4-BE49-F238E27FC236}">
                <a16:creationId xmlns:a16="http://schemas.microsoft.com/office/drawing/2014/main" id="{F0B795DC-24C9-1DD4-A2BB-C982F5F3D70E}"/>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77947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DD74F-0169-49CA-1C49-A36718DF09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533094A-5F0B-2DB5-62ED-5A163A259C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167A86-D409-08C1-8B93-CBA82546BF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44B54C-DDDD-9565-12C7-C3575552E671}"/>
              </a:ext>
            </a:extLst>
          </p:cNvPr>
          <p:cNvSpPr>
            <a:spLocks noGrp="1"/>
          </p:cNvSpPr>
          <p:nvPr>
            <p:ph type="dt" sz="half" idx="10"/>
          </p:nvPr>
        </p:nvSpPr>
        <p:spPr/>
        <p:txBody>
          <a:bodyPr/>
          <a:lstStyle/>
          <a:p>
            <a:fld id="{74B770A9-CE4A-4296-BE38-A0652F24C61D}" type="datetime1">
              <a:rPr lang="en-US" smtClean="0"/>
              <a:t>03-Jun-26</a:t>
            </a:fld>
            <a:endParaRPr lang="en-US"/>
          </a:p>
        </p:txBody>
      </p:sp>
      <p:sp>
        <p:nvSpPr>
          <p:cNvPr id="6" name="Footer Placeholder 5">
            <a:extLst>
              <a:ext uri="{FF2B5EF4-FFF2-40B4-BE49-F238E27FC236}">
                <a16:creationId xmlns:a16="http://schemas.microsoft.com/office/drawing/2014/main" id="{E6F817FD-29E2-FD6F-1203-1CC46838E5A0}"/>
              </a:ext>
            </a:extLst>
          </p:cNvPr>
          <p:cNvSpPr>
            <a:spLocks noGrp="1"/>
          </p:cNvSpPr>
          <p:nvPr>
            <p:ph type="ftr" sz="quarter" idx="11"/>
          </p:nvPr>
        </p:nvSpPr>
        <p:spPr/>
        <p:txBody>
          <a:bodyPr/>
          <a:lstStyle/>
          <a:p>
            <a:r>
              <a:rPr lang="en-US"/>
              <a:t>Dr ZTT</a:t>
            </a:r>
          </a:p>
        </p:txBody>
      </p:sp>
      <p:sp>
        <p:nvSpPr>
          <p:cNvPr id="7" name="Slide Number Placeholder 6">
            <a:extLst>
              <a:ext uri="{FF2B5EF4-FFF2-40B4-BE49-F238E27FC236}">
                <a16:creationId xmlns:a16="http://schemas.microsoft.com/office/drawing/2014/main" id="{6EE952EC-4873-F165-AFFA-C54EC3B87225}"/>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393160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CD98B-A97C-A353-A1CD-C3ABD5BDA3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5CCC98-2AA6-662D-28E4-71769C1136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3846C4-870E-9029-CD69-2A7916E6D7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757A85-43AD-5B6A-D70A-F2E46941FD1F}"/>
              </a:ext>
            </a:extLst>
          </p:cNvPr>
          <p:cNvSpPr>
            <a:spLocks noGrp="1"/>
          </p:cNvSpPr>
          <p:nvPr>
            <p:ph type="dt" sz="half" idx="10"/>
          </p:nvPr>
        </p:nvSpPr>
        <p:spPr/>
        <p:txBody>
          <a:bodyPr/>
          <a:lstStyle/>
          <a:p>
            <a:fld id="{E0FC16F9-ADAD-43F8-96BA-004810FA9398}" type="datetime1">
              <a:rPr lang="en-US" smtClean="0"/>
              <a:t>03-Jun-26</a:t>
            </a:fld>
            <a:endParaRPr lang="en-US"/>
          </a:p>
        </p:txBody>
      </p:sp>
      <p:sp>
        <p:nvSpPr>
          <p:cNvPr id="6" name="Footer Placeholder 5">
            <a:extLst>
              <a:ext uri="{FF2B5EF4-FFF2-40B4-BE49-F238E27FC236}">
                <a16:creationId xmlns:a16="http://schemas.microsoft.com/office/drawing/2014/main" id="{0507E4C1-9D0C-2B46-6B66-74082ABBEA5E}"/>
              </a:ext>
            </a:extLst>
          </p:cNvPr>
          <p:cNvSpPr>
            <a:spLocks noGrp="1"/>
          </p:cNvSpPr>
          <p:nvPr>
            <p:ph type="ftr" sz="quarter" idx="11"/>
          </p:nvPr>
        </p:nvSpPr>
        <p:spPr/>
        <p:txBody>
          <a:bodyPr/>
          <a:lstStyle/>
          <a:p>
            <a:r>
              <a:rPr lang="en-US"/>
              <a:t>Dr ZTT</a:t>
            </a:r>
          </a:p>
        </p:txBody>
      </p:sp>
      <p:sp>
        <p:nvSpPr>
          <p:cNvPr id="7" name="Slide Number Placeholder 6">
            <a:extLst>
              <a:ext uri="{FF2B5EF4-FFF2-40B4-BE49-F238E27FC236}">
                <a16:creationId xmlns:a16="http://schemas.microsoft.com/office/drawing/2014/main" id="{7C848DC4-D9D9-6254-9F28-E0D3CA99ED2C}"/>
              </a:ext>
            </a:extLst>
          </p:cNvPr>
          <p:cNvSpPr>
            <a:spLocks noGrp="1"/>
          </p:cNvSpPr>
          <p:nvPr>
            <p:ph type="sldNum" sz="quarter" idx="12"/>
          </p:nvPr>
        </p:nvSpPr>
        <p:spPr/>
        <p:txBody>
          <a:bodyPr/>
          <a:lstStyle/>
          <a:p>
            <a:fld id="{EC58CD33-C599-4F94-A30C-EC89B92A53F0}" type="slidenum">
              <a:rPr lang="en-US" smtClean="0"/>
              <a:t>‹#›</a:t>
            </a:fld>
            <a:endParaRPr lang="en-US"/>
          </a:p>
        </p:txBody>
      </p:sp>
    </p:spTree>
    <p:extLst>
      <p:ext uri="{BB962C8B-B14F-4D97-AF65-F5344CB8AC3E}">
        <p14:creationId xmlns:p14="http://schemas.microsoft.com/office/powerpoint/2010/main" val="3071085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FB4E8F-D930-4BF6-8B09-45DA83CB28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2465AA-EADD-BFA4-E033-C8EE20ECE5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8918CF-B6AB-4E50-66C0-B21D0D945F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27896B-4DD2-4A1E-839F-2A213354FB11}" type="datetime1">
              <a:rPr lang="en-US" smtClean="0"/>
              <a:t>03-Jun-26</a:t>
            </a:fld>
            <a:endParaRPr lang="en-US"/>
          </a:p>
        </p:txBody>
      </p:sp>
      <p:sp>
        <p:nvSpPr>
          <p:cNvPr id="5" name="Footer Placeholder 4">
            <a:extLst>
              <a:ext uri="{FF2B5EF4-FFF2-40B4-BE49-F238E27FC236}">
                <a16:creationId xmlns:a16="http://schemas.microsoft.com/office/drawing/2014/main" id="{168E409E-2286-C026-8E8B-E42BFF0A83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 ZTT</a:t>
            </a:r>
          </a:p>
        </p:txBody>
      </p:sp>
      <p:sp>
        <p:nvSpPr>
          <p:cNvPr id="6" name="Slide Number Placeholder 5">
            <a:extLst>
              <a:ext uri="{FF2B5EF4-FFF2-40B4-BE49-F238E27FC236}">
                <a16:creationId xmlns:a16="http://schemas.microsoft.com/office/drawing/2014/main" id="{8A55A5EC-226D-B630-CBF7-0784887FDC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58CD33-C599-4F94-A30C-EC89B92A53F0}" type="slidenum">
              <a:rPr lang="en-US" smtClean="0"/>
              <a:t>‹#›</a:t>
            </a:fld>
            <a:endParaRPr lang="en-US"/>
          </a:p>
        </p:txBody>
      </p:sp>
    </p:spTree>
    <p:extLst>
      <p:ext uri="{BB962C8B-B14F-4D97-AF65-F5344CB8AC3E}">
        <p14:creationId xmlns:p14="http://schemas.microsoft.com/office/powerpoint/2010/main" val="4144070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BF71E81-D551-97B6-A030-8896078298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4600" y="223222"/>
            <a:ext cx="6382799" cy="4226564"/>
          </a:xfrm>
          <a:prstGeom prst="rect">
            <a:avLst/>
          </a:prstGeom>
        </p:spPr>
      </p:pic>
      <p:sp>
        <p:nvSpPr>
          <p:cNvPr id="6" name="TextBox 5">
            <a:extLst>
              <a:ext uri="{FF2B5EF4-FFF2-40B4-BE49-F238E27FC236}">
                <a16:creationId xmlns:a16="http://schemas.microsoft.com/office/drawing/2014/main" id="{0F8E916E-ED61-8B26-1085-1EF2048A5355}"/>
              </a:ext>
            </a:extLst>
          </p:cNvPr>
          <p:cNvSpPr txBox="1"/>
          <p:nvPr/>
        </p:nvSpPr>
        <p:spPr>
          <a:xfrm>
            <a:off x="108155" y="4683594"/>
            <a:ext cx="11975690" cy="1700081"/>
          </a:xfrm>
          <a:prstGeom prst="rect">
            <a:avLst/>
          </a:prstGeom>
          <a:noFill/>
        </p:spPr>
        <p:txBody>
          <a:bodyPr wrap="square" rtlCol="0">
            <a:spAutoFit/>
          </a:bodyPr>
          <a:lstStyle/>
          <a:p>
            <a:pPr marL="0" marR="0" algn="ctr">
              <a:lnSpc>
                <a:spcPct val="150000"/>
              </a:lnSpc>
              <a:spcBef>
                <a:spcPts val="0"/>
              </a:spcBef>
              <a:spcAft>
                <a:spcPts val="0"/>
              </a:spcAft>
            </a:pPr>
            <a:r>
              <a:rPr lang="en-US" sz="28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Concepts of 544 BC and 483 BC Regarding Buddha’s Parinibbana</a:t>
            </a:r>
            <a:endParaRPr lang="en-US" sz="2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0"/>
              </a:spcAft>
            </a:pPr>
            <a:r>
              <a:rPr lang="en-US" sz="2200" b="1"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When converting the Myanmar calendar year to the Gregorian calendar (AD), we add 638 years.</a:t>
            </a:r>
            <a:endParaRPr lang="en-US" sz="2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0"/>
              </a:spcAft>
            </a:pPr>
            <a:r>
              <a:rPr lang="en-US" sz="2200" b="1"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(ITBMU, Silver Jubilee Magazine, December 2023, p- 164)</a:t>
            </a:r>
            <a:endParaRPr lang="en-US" sz="2200" kern="1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 Box 2">
            <a:extLst>
              <a:ext uri="{FF2B5EF4-FFF2-40B4-BE49-F238E27FC236}">
                <a16:creationId xmlns:a16="http://schemas.microsoft.com/office/drawing/2014/main" id="{44765EBD-49FE-7386-AC41-83D31848BD99}"/>
              </a:ext>
            </a:extLst>
          </p:cNvPr>
          <p:cNvSpPr txBox="1">
            <a:spLocks noChangeArrowheads="1"/>
          </p:cNvSpPr>
          <p:nvPr/>
        </p:nvSpPr>
        <p:spPr bwMode="auto">
          <a:xfrm>
            <a:off x="9397060" y="3934596"/>
            <a:ext cx="2224671" cy="53416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algn="ctr">
              <a:lnSpc>
                <a:spcPct val="150000"/>
              </a:lnSpc>
              <a:spcBef>
                <a:spcPts val="0"/>
              </a:spcBef>
              <a:spcAft>
                <a:spcPts val="0"/>
              </a:spcAft>
            </a:pPr>
            <a:r>
              <a:rPr lang="en-US" sz="2000" b="1" dirty="0">
                <a:solidFill>
                  <a:srgbClr val="0000FF"/>
                </a:solidFill>
                <a:effectLst/>
                <a:latin typeface="Times New Roman" panose="02020603050405020304" pitchFamily="18" charset="0"/>
                <a:ea typeface="Times New Roman" panose="02020603050405020304" pitchFamily="18" charset="0"/>
              </a:rPr>
              <a:t>Dr Zin Tun Tint</a:t>
            </a: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5380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4BA1B70-25E3-B429-24C9-70B6C653782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0C762947-72DA-05C2-74FB-FFED368C939A}"/>
              </a:ext>
            </a:extLst>
          </p:cNvPr>
          <p:cNvSpPr>
            <a:spLocks noGrp="1"/>
          </p:cNvSpPr>
          <p:nvPr>
            <p:ph type="sldNum" sz="quarter" idx="12"/>
          </p:nvPr>
        </p:nvSpPr>
        <p:spPr/>
        <p:txBody>
          <a:bodyPr/>
          <a:lstStyle/>
          <a:p>
            <a:fld id="{EC58CD33-C599-4F94-A30C-EC89B92A53F0}" type="slidenum">
              <a:rPr lang="en-US" smtClean="0"/>
              <a:t>10</a:t>
            </a:fld>
            <a:endParaRPr lang="en-US"/>
          </a:p>
        </p:txBody>
      </p:sp>
      <p:sp>
        <p:nvSpPr>
          <p:cNvPr id="4" name="TextBox 3">
            <a:extLst>
              <a:ext uri="{FF2B5EF4-FFF2-40B4-BE49-F238E27FC236}">
                <a16:creationId xmlns:a16="http://schemas.microsoft.com/office/drawing/2014/main" id="{DF25DF39-0106-40FD-5F58-6B834672AC3A}"/>
              </a:ext>
            </a:extLst>
          </p:cNvPr>
          <p:cNvSpPr txBox="1"/>
          <p:nvPr/>
        </p:nvSpPr>
        <p:spPr>
          <a:xfrm>
            <a:off x="280219" y="221229"/>
            <a:ext cx="11312013" cy="6419065"/>
          </a:xfrm>
          <a:prstGeom prst="rect">
            <a:avLst/>
          </a:prstGeom>
          <a:noFill/>
        </p:spPr>
        <p:txBody>
          <a:bodyPr wrap="square" rtlCol="0">
            <a:spAutoFit/>
          </a:bodyPr>
          <a:lstStyle/>
          <a:p>
            <a:pPr marL="0" marR="0" algn="just">
              <a:lnSpc>
                <a:spcPct val="150000"/>
              </a:lnSpc>
              <a:spcBef>
                <a:spcPts val="0"/>
              </a:spcBef>
            </a:pPr>
            <a:r>
              <a:rPr lang="en-US" sz="23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တတိယအကြိမ်သက္ကရာဇ်ဖြိုခြင်း</a:t>
            </a:r>
            <a:endParaRPr lang="en-US" sz="23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endParaRPr>
          </a:p>
          <a:p>
            <a:pPr marL="0" marR="0" algn="just">
              <a:lnSpc>
                <a:spcPct val="150000"/>
              </a:lnSpc>
              <a:spcBef>
                <a:spcPts val="0"/>
              </a:spcBef>
            </a:pP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a:p>
            <a:pPr marL="457200" marR="0" indent="-474345">
              <a:lnSpc>
                <a:spcPct val="150000"/>
              </a:lnSpc>
              <a:spcBef>
                <a:spcPts val="0"/>
              </a:spcBef>
              <a:tabLst>
                <a:tab pos="114300" algn="l"/>
                <a:tab pos="457200" algn="l"/>
              </a:tabLst>
            </a:pPr>
            <a:r>
              <a:rPr lang="en-US" sz="2300" dirty="0" err="1">
                <a:solidFill>
                  <a:schemeClr val="bg1"/>
                </a:solidFill>
                <a:effectLst/>
                <a:latin typeface="Pyidaungsu" panose="020B0502040204020203" pitchFamily="34" charset="0"/>
                <a:ea typeface="Yu Mincho" panose="02020400000000000000" pitchFamily="18" charset="-128"/>
              </a:rPr>
              <a:t>သရေခေတ္တရာပြည</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သုမုဒ္ဒရီမင်း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နတ်ရွာမစံမှီ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သက္ကရာဇ</a:t>
            </a:r>
            <a:r>
              <a:rPr lang="en-US" sz="2300" dirty="0">
                <a:solidFill>
                  <a:schemeClr val="bg1"/>
                </a:solidFill>
                <a:effectLst/>
                <a:latin typeface="Pyidaungsu" panose="020B0502040204020203" pitchFamily="34" charset="0"/>
                <a:ea typeface="Yu Mincho" panose="02020400000000000000" pitchFamily="18" charset="-128"/>
              </a:rPr>
              <a:t>် (၆၂၄) </a:t>
            </a:r>
            <a:r>
              <a:rPr lang="en-US" sz="2300" dirty="0" err="1">
                <a:solidFill>
                  <a:schemeClr val="bg1"/>
                </a:solidFill>
                <a:effectLst/>
                <a:latin typeface="Pyidaungsu" panose="020B0502040204020203" pitchFamily="34" charset="0"/>
                <a:ea typeface="Yu Mincho" panose="02020400000000000000" pitchFamily="18" charset="-128"/>
              </a:rPr>
              <a:t>မှာ</a:t>
            </a:r>
            <a:r>
              <a:rPr lang="en-US" sz="2300" dirty="0">
                <a:solidFill>
                  <a:schemeClr val="bg1"/>
                </a:solidFill>
                <a:effectLst/>
                <a:latin typeface="Pyidaungsu" panose="020B0502040204020203" pitchFamily="34" charset="0"/>
                <a:ea typeface="Yu Mincho" panose="02020400000000000000" pitchFamily="18" charset="-128"/>
              </a:rPr>
              <a:t> (၆၂၂) </a:t>
            </a:r>
            <a:r>
              <a:rPr lang="en-US" sz="2300" dirty="0" err="1">
                <a:solidFill>
                  <a:schemeClr val="bg1"/>
                </a:solidFill>
                <a:effectLst/>
                <a:latin typeface="Pyidaungsu" panose="020B0502040204020203" pitchFamily="34" charset="0"/>
                <a:ea typeface="Yu Mincho" panose="02020400000000000000" pitchFamily="18" charset="-128"/>
              </a:rPr>
              <a:t>ကိုဖြိုပြီး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အတိုသက္ကရာဇ</a:t>
            </a:r>
            <a:r>
              <a:rPr lang="en-US" sz="2300" dirty="0">
                <a:solidFill>
                  <a:schemeClr val="bg1"/>
                </a:solidFill>
                <a:effectLst/>
                <a:latin typeface="Pyidaungsu" panose="020B0502040204020203" pitchFamily="34" charset="0"/>
                <a:ea typeface="Yu Mincho" panose="02020400000000000000" pitchFamily="18" charset="-128"/>
              </a:rPr>
              <a:t>် (၂) </a:t>
            </a:r>
            <a:r>
              <a:rPr lang="en-US" sz="2300" dirty="0" err="1">
                <a:solidFill>
                  <a:schemeClr val="bg1"/>
                </a:solidFill>
                <a:effectLst/>
                <a:latin typeface="Pyidaungsu" panose="020B0502040204020203" pitchFamily="34" charset="0"/>
                <a:ea typeface="Yu Mincho" panose="02020400000000000000" pitchFamily="18" charset="-128"/>
              </a:rPr>
              <a:t>ခုထားခဲ့ပါတယ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ဒီကိန်းကို</a:t>
            </a:r>
            <a:r>
              <a:rPr lang="en-US" sz="2300" dirty="0">
                <a:solidFill>
                  <a:schemeClr val="bg1"/>
                </a:solidFill>
                <a:effectLst/>
                <a:latin typeface="Pyidaungsu" panose="020B0502040204020203" pitchFamily="34" charset="0"/>
                <a:ea typeface="Yu Mincho" panose="02020400000000000000" pitchFamily="18" charset="-128"/>
              </a:rPr>
              <a:t> "</a:t>
            </a:r>
            <a:r>
              <a:rPr lang="en-US" sz="2300" b="1" dirty="0" err="1">
                <a:solidFill>
                  <a:srgbClr val="0000FF"/>
                </a:solidFill>
                <a:effectLst/>
                <a:highlight>
                  <a:srgbClr val="FFFF00"/>
                </a:highlight>
                <a:latin typeface="Pyidaungsu" panose="020B0502040204020203" pitchFamily="34" charset="0"/>
                <a:ea typeface="Yu Mincho" panose="02020400000000000000" pitchFamily="18" charset="-128"/>
              </a:rPr>
              <a:t>ဒေါဒေါရသ</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ကိန်းလို့ခေ</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rgbClr val="0000FF"/>
                </a:solidFill>
                <a:effectLst/>
                <a:highlight>
                  <a:srgbClr val="FFFF00"/>
                </a:highlight>
                <a:latin typeface="Pyidaungsu" panose="020B0502040204020203" pitchFamily="34" charset="0"/>
                <a:ea typeface="Yu Mincho" panose="02020400000000000000" pitchFamily="18" charset="-128"/>
              </a:rPr>
              <a:t>ဒေါဒေါသဒ္ဒ</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 ၂ </a:t>
            </a:r>
            <a:r>
              <a:rPr lang="en-US" sz="2300" dirty="0" err="1">
                <a:solidFill>
                  <a:schemeClr val="bg1"/>
                </a:solidFill>
                <a:effectLst/>
                <a:latin typeface="Pyidaungsu" panose="020B0502040204020203" pitchFamily="34" charset="0"/>
                <a:ea typeface="Yu Mincho" panose="02020400000000000000" pitchFamily="18" charset="-128"/>
              </a:rPr>
              <a:t>ခုမှာ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ဒွိသဒ္ဒ</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ပရိယာယ်ဖြစ်တဲ့အတွက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(၂)</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ဂဏန်းဖြစ်ပါတယ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rgbClr val="0000FF"/>
                </a:solidFill>
                <a:effectLst/>
                <a:highlight>
                  <a:srgbClr val="FFFF00"/>
                </a:highlight>
                <a:latin typeface="Pyidaungsu" panose="020B0502040204020203" pitchFamily="34" charset="0"/>
                <a:ea typeface="Yu Mincho" panose="02020400000000000000" pitchFamily="18" charset="-128"/>
              </a:rPr>
              <a:t>ရသ</a:t>
            </a:r>
            <a:r>
              <a:rPr lang="en-US" sz="2300" dirty="0" err="1">
                <a:solidFill>
                  <a:schemeClr val="bg1"/>
                </a:solidFill>
                <a:effectLst/>
                <a:latin typeface="Pyidaungsu" panose="020B0502040204020203" pitchFamily="34" charset="0"/>
                <a:ea typeface="Yu Mincho" panose="02020400000000000000" pitchFamily="18" charset="-128"/>
              </a:rPr>
              <a:t>သဒ္ဒါက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အရသာ</a:t>
            </a:r>
            <a:r>
              <a:rPr lang="en-US" sz="2300" dirty="0">
                <a:solidFill>
                  <a:schemeClr val="bg1"/>
                </a:solidFill>
                <a:effectLst/>
                <a:latin typeface="Pyidaungsu" panose="020B0502040204020203" pitchFamily="34" charset="0"/>
                <a:ea typeface="Yu Mincho" panose="02020400000000000000" pitchFamily="18" charset="-128"/>
              </a:rPr>
              <a:t> (၆) </a:t>
            </a:r>
            <a:r>
              <a:rPr lang="en-US" sz="2300" dirty="0" err="1">
                <a:solidFill>
                  <a:schemeClr val="bg1"/>
                </a:solidFill>
                <a:effectLst/>
                <a:latin typeface="Pyidaungsu" panose="020B0502040204020203" pitchFamily="34" charset="0"/>
                <a:ea typeface="Yu Mincho" panose="02020400000000000000" pitchFamily="18" charset="-128"/>
              </a:rPr>
              <a:t>ပါးကို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မှတ်ယူပြီး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(၆)</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ဂဏန်းဖြစ်ပါတယ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ရရှိတဲ</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ဂဏန်းက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(၂၂၆)</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ဖြစ်ပြီး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ပြောင်းပြန်လှန်ရင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(၆၂၂)</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ဖြစ်ပါတယ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ဒီအခါက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စပြီး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သာသနာနှစ်နဲ</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ကောဇာသက္ကရာဇ</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မတူဘဲ</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ကွဲလွဲလာခဲ့ပါတယ</a:t>
            </a:r>
            <a:r>
              <a:rPr lang="en-US" sz="2300" dirty="0">
                <a:solidFill>
                  <a:schemeClr val="bg1"/>
                </a:solidFill>
                <a:effectLst/>
                <a:latin typeface="Pyidaungsu" panose="020B0502040204020203" pitchFamily="34" charset="0"/>
                <a:ea typeface="Yu Mincho" panose="02020400000000000000" pitchFamily="18" charset="-128"/>
              </a:rPr>
              <a:t>်။ </a:t>
            </a:r>
          </a:p>
          <a:p>
            <a:pPr marL="457200" marR="0" indent="-474345">
              <a:lnSpc>
                <a:spcPct val="150000"/>
              </a:lnSpc>
              <a:spcBef>
                <a:spcPts val="0"/>
              </a:spcBef>
              <a:tabLst>
                <a:tab pos="114300" algn="l"/>
                <a:tab pos="457200" algn="l"/>
              </a:tabLst>
            </a:pPr>
            <a:endParaRPr lang="en-US" sz="2300" dirty="0">
              <a:solidFill>
                <a:schemeClr val="bg1"/>
              </a:solidFill>
              <a:latin typeface="Pyidaungsu" panose="020B0502040204020203" pitchFamily="34" charset="0"/>
              <a:ea typeface="Yu Mincho" panose="02020400000000000000" pitchFamily="18" charset="-128"/>
            </a:endParaRPr>
          </a:p>
          <a:p>
            <a:pPr marL="457200" marR="0" indent="-474345">
              <a:lnSpc>
                <a:spcPct val="150000"/>
              </a:lnSpc>
              <a:spcBef>
                <a:spcPts val="0"/>
              </a:spcBef>
              <a:tabLst>
                <a:tab pos="114300" algn="l"/>
                <a:tab pos="457200" algn="l"/>
              </a:tabLst>
            </a:pPr>
            <a:r>
              <a:rPr lang="en-US" sz="2300" dirty="0">
                <a:solidFill>
                  <a:schemeClr val="bg1"/>
                </a:solidFill>
                <a:effectLst/>
                <a:latin typeface="Pyidaungsu" panose="020B0502040204020203" pitchFamily="34" charset="0"/>
                <a:ea typeface="Yu Mincho" panose="02020400000000000000" pitchFamily="18" charset="-128"/>
              </a:rPr>
              <a:t>		544 BC မှ </a:t>
            </a:r>
            <a:r>
              <a:rPr lang="en-US" sz="2300" dirty="0" err="1">
                <a:solidFill>
                  <a:schemeClr val="bg1"/>
                </a:solidFill>
                <a:effectLst/>
                <a:latin typeface="Pyidaungsu" panose="020B0502040204020203" pitchFamily="34" charset="0"/>
                <a:ea typeface="Yu Mincho" panose="02020400000000000000" pitchFamily="18" charset="-128"/>
              </a:rPr>
              <a:t>နောင်နှစ်ပေါင်း</a:t>
            </a:r>
            <a:r>
              <a:rPr lang="en-US" sz="2300" dirty="0">
                <a:solidFill>
                  <a:schemeClr val="bg1"/>
                </a:solidFill>
                <a:effectLst/>
                <a:latin typeface="Pyidaungsu" panose="020B0502040204020203" pitchFamily="34" charset="0"/>
                <a:ea typeface="Yu Mincho" panose="02020400000000000000" pitchFamily="18" charset="-128"/>
              </a:rPr>
              <a:t> (၆၂၂) </a:t>
            </a:r>
            <a:r>
              <a:rPr lang="en-US" sz="2300" dirty="0" err="1">
                <a:solidFill>
                  <a:schemeClr val="bg1"/>
                </a:solidFill>
                <a:effectLst/>
                <a:latin typeface="Pyidaungsu" panose="020B0502040204020203" pitchFamily="34" charset="0"/>
                <a:ea typeface="Yu Mincho" panose="02020400000000000000" pitchFamily="18" charset="-128"/>
              </a:rPr>
              <a:t>နှစ်ကိုတွက်ယူရင</a:t>
            </a:r>
            <a:r>
              <a:rPr lang="en-US" sz="2300" dirty="0">
                <a:solidFill>
                  <a:schemeClr val="bg1"/>
                </a:solidFill>
                <a:effectLst/>
                <a:latin typeface="Pyidaungsu" panose="020B0502040204020203" pitchFamily="34" charset="0"/>
                <a:ea typeface="Yu Mincho" panose="02020400000000000000" pitchFamily="18" charset="-128"/>
              </a:rPr>
              <a:t>် (78 AD) </a:t>
            </a:r>
            <a:r>
              <a:rPr lang="en-US" sz="2300" dirty="0" err="1">
                <a:solidFill>
                  <a:schemeClr val="bg1"/>
                </a:solidFill>
                <a:effectLst/>
                <a:latin typeface="Pyidaungsu" panose="020B0502040204020203" pitchFamily="34" charset="0"/>
                <a:ea typeface="Yu Mincho" panose="02020400000000000000" pitchFamily="18" charset="-128"/>
              </a:rPr>
              <a:t>ဖြစ်ပါတယ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ဒါကြောင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သုမုဒ္ဒရီမင်း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တတိယအကြိမ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သက္ကရာဇ်ဖြိုတဲ</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နှစ်က</a:t>
            </a:r>
            <a:r>
              <a:rPr lang="en-US" sz="2300" dirty="0">
                <a:solidFill>
                  <a:schemeClr val="bg1"/>
                </a:solidFill>
                <a:effectLst/>
                <a:latin typeface="Pyidaungsu" panose="020B0502040204020203" pitchFamily="34" charset="0"/>
                <a:ea typeface="Yu Mincho" panose="02020400000000000000" pitchFamily="18" charset="-128"/>
              </a:rPr>
              <a:t> (78 AD) </a:t>
            </a:r>
            <a:r>
              <a:rPr lang="en-US" sz="2300" dirty="0" err="1">
                <a:solidFill>
                  <a:schemeClr val="bg1"/>
                </a:solidFill>
                <a:effectLst/>
                <a:latin typeface="Pyidaungsu" panose="020B0502040204020203" pitchFamily="34" charset="0"/>
                <a:ea typeface="Yu Mincho" panose="02020400000000000000" pitchFamily="18" charset="-128"/>
              </a:rPr>
              <a:t>ဖြစ်ပါတယ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ထူးခြားချက်က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ထိုနှစ်က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အိန္ဒိယနိုင်ငံ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ကုသ</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န်မင်းတို့စတင်တည်ထွင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လိုက်တဲ့နှစ်နဲ့တူနေပါတယ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င်းကို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rgbClr val="0000FF"/>
                </a:solidFill>
                <a:effectLst/>
                <a:highlight>
                  <a:srgbClr val="FFFF00"/>
                </a:highlight>
                <a:latin typeface="Pyidaungsu" panose="020B0502040204020203" pitchFamily="34" charset="0"/>
                <a:ea typeface="Yu Mincho" panose="02020400000000000000" pitchFamily="18" charset="-128"/>
              </a:rPr>
              <a:t>သကနှစ</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 (Saka Era)</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လို့ခေ</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ယိုးဒယားနိုင်ငံမှာတော</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မဟာသက္ကရာဇ</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လို့ခေ</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a:solidFill>
                  <a:schemeClr val="bg1"/>
                </a:solidFill>
                <a:effectLst/>
                <a:latin typeface="Times New Roman" panose="02020603050405020304" pitchFamily="18" charset="0"/>
                <a:ea typeface="Yu Mincho" panose="02020400000000000000" pitchFamily="18" charset="-128"/>
                <a:cs typeface="Times New Roman" panose="02020603050405020304" pitchFamily="18" charset="0"/>
              </a:rPr>
              <a:t>	</a:t>
            </a:r>
            <a:endParaRPr lang="en-US" sz="23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805814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4BA1B70-25E3-B429-24C9-70B6C653782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0C762947-72DA-05C2-74FB-FFED368C939A}"/>
              </a:ext>
            </a:extLst>
          </p:cNvPr>
          <p:cNvSpPr>
            <a:spLocks noGrp="1"/>
          </p:cNvSpPr>
          <p:nvPr>
            <p:ph type="sldNum" sz="quarter" idx="12"/>
          </p:nvPr>
        </p:nvSpPr>
        <p:spPr/>
        <p:txBody>
          <a:bodyPr/>
          <a:lstStyle/>
          <a:p>
            <a:fld id="{EC58CD33-C599-4F94-A30C-EC89B92A53F0}" type="slidenum">
              <a:rPr lang="en-US" smtClean="0"/>
              <a:t>11</a:t>
            </a:fld>
            <a:endParaRPr lang="en-US"/>
          </a:p>
        </p:txBody>
      </p:sp>
      <p:sp>
        <p:nvSpPr>
          <p:cNvPr id="4" name="TextBox 3">
            <a:extLst>
              <a:ext uri="{FF2B5EF4-FFF2-40B4-BE49-F238E27FC236}">
                <a16:creationId xmlns:a16="http://schemas.microsoft.com/office/drawing/2014/main" id="{6EF2A1DF-8BDD-E93D-81A6-6C76CE7DFE27}"/>
              </a:ext>
            </a:extLst>
          </p:cNvPr>
          <p:cNvSpPr txBox="1"/>
          <p:nvPr/>
        </p:nvSpPr>
        <p:spPr>
          <a:xfrm>
            <a:off x="265471" y="280222"/>
            <a:ext cx="11606981" cy="6380593"/>
          </a:xfrm>
          <a:prstGeom prst="rect">
            <a:avLst/>
          </a:prstGeom>
          <a:noFill/>
        </p:spPr>
        <p:txBody>
          <a:bodyPr wrap="square" rtlCol="0">
            <a:spAutoFit/>
          </a:bodyPr>
          <a:lstStyle/>
          <a:p>
            <a:pPr marL="0" marR="0" algn="just">
              <a:lnSpc>
                <a:spcPct val="150000"/>
              </a:lnSpc>
            </a:pPr>
            <a:r>
              <a:rPr lang="en-US" sz="2500" b="1" dirty="0">
                <a:solidFill>
                  <a:srgbClr val="0000FF"/>
                </a:solidFill>
                <a:effectLst/>
                <a:highlight>
                  <a:srgbClr val="FFFF00"/>
                </a:highlight>
                <a:latin typeface="Times New Roman" panose="02020603050405020304" pitchFamily="18" charset="0"/>
                <a:ea typeface="Times New Roman" panose="02020603050405020304" pitchFamily="18" charset="0"/>
              </a:rPr>
              <a:t>Third Era Recalculation</a:t>
            </a:r>
            <a:endParaRPr lang="en-US" sz="2500" b="1" dirty="0">
              <a:solidFill>
                <a:schemeClr val="bg1"/>
              </a:solidFill>
              <a:effectLst/>
              <a:latin typeface="Times New Roman" panose="02020603050405020304" pitchFamily="18" charset="0"/>
              <a:ea typeface="Times New Roman" panose="02020603050405020304" pitchFamily="18" charset="0"/>
            </a:endParaRPr>
          </a:p>
          <a:p>
            <a:pPr>
              <a:lnSpc>
                <a:spcPct val="150000"/>
              </a:lnSpc>
            </a:pP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In the third era recalculation, just before the death of </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King </a:t>
            </a:r>
            <a:r>
              <a:rPr lang="en-US" sz="2500" dirty="0" err="1">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Sumondari</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of </a:t>
            </a:r>
            <a:r>
              <a:rPr lang="en-US" sz="2500" dirty="0" err="1">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Sriksetra</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the Sakarit year (624) was reduced by (622), leaving (2) remaining. This number is called the "</a:t>
            </a:r>
            <a:r>
              <a:rPr lang="en-US" sz="2500" i="1" dirty="0" err="1">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Dodorasa</a:t>
            </a:r>
            <a:r>
              <a:rPr lang="en-US" sz="2500" i="1"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2500" i="1" dirty="0" err="1">
                <a:solidFill>
                  <a:srgbClr val="0000FF"/>
                </a:solidFill>
                <a:effectLst/>
                <a:highlight>
                  <a:srgbClr val="FFFF00"/>
                </a:highlight>
                <a:latin typeface="Myanmar Text" panose="020B0502040204020203" pitchFamily="34" charset="0"/>
                <a:ea typeface="Calibri" panose="020F0502020204030204" pitchFamily="34" charset="0"/>
              </a:rPr>
              <a:t>ဒေါဒေါရသ</a:t>
            </a:r>
            <a:r>
              <a:rPr lang="en-US" sz="2500" i="1" dirty="0">
                <a:solidFill>
                  <a:srgbClr val="0000FF"/>
                </a:solidFill>
                <a:effectLst/>
                <a:highlight>
                  <a:srgbClr val="FFFF00"/>
                </a:highlight>
                <a:latin typeface="Myanmar Text" panose="020B0502040204020203" pitchFamily="34" charset="0"/>
                <a:ea typeface="Calibri" panose="020F0502020204030204" pitchFamily="34" charset="0"/>
              </a:rPr>
              <a:t>)</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number. The </a:t>
            </a:r>
            <a:r>
              <a:rPr lang="en-US" sz="2500" i="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Dodo</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number consists of the </a:t>
            </a:r>
            <a:r>
              <a:rPr lang="en-US" sz="2500" i="1" dirty="0" err="1">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dwi</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(2)</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number, and </a:t>
            </a:r>
            <a:r>
              <a:rPr lang="en-US" sz="2500" i="1"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Rasa</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is derived from the </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six senses</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resulting in </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(226)</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Reversing this number gives </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(622)</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From this time onwards, the Buddhist Era and the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Koza</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Sakarit became misaligned.</a:t>
            </a:r>
          </a:p>
          <a:p>
            <a:pPr>
              <a:lnSpc>
                <a:spcPct val="150000"/>
              </a:lnSpc>
            </a:pPr>
            <a:endParaRPr lang="en-US" sz="2500" dirty="0">
              <a:solidFill>
                <a:schemeClr val="bg1"/>
              </a:solidFill>
              <a:latin typeface="Calibri" panose="020F0502020204030204" pitchFamily="34" charset="0"/>
              <a:cs typeface="Times New Roman" panose="02020603050405020304" pitchFamily="18" charset="0"/>
            </a:endParaRPr>
          </a:p>
          <a:p>
            <a:pPr>
              <a:lnSpc>
                <a:spcPct val="150000"/>
              </a:lnSpc>
            </a:pP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Calculating from 544 BC and adding (622) years gives (78 AD). Therefore, the year King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Sumondari</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made the third era recalculation was </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(78 AD)</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Interestingly, this year coincides with the establishment of the </a:t>
            </a:r>
            <a:r>
              <a:rPr lang="en-US" sz="25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Saka Era by the Kushan kings in India</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This era is called the 'Saka Era' and is referred to as 'Mahā Sakarit' in Ayutthaya, Thailand.</a:t>
            </a:r>
            <a:endParaRPr lang="en-US" sz="2500" dirty="0">
              <a:solidFill>
                <a:schemeClr val="bg1"/>
              </a:solidFill>
            </a:endParaRPr>
          </a:p>
        </p:txBody>
      </p:sp>
    </p:spTree>
    <p:extLst>
      <p:ext uri="{BB962C8B-B14F-4D97-AF65-F5344CB8AC3E}">
        <p14:creationId xmlns:p14="http://schemas.microsoft.com/office/powerpoint/2010/main" val="3969805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4BA1B70-25E3-B429-24C9-70B6C653782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0C762947-72DA-05C2-74FB-FFED368C939A}"/>
              </a:ext>
            </a:extLst>
          </p:cNvPr>
          <p:cNvSpPr>
            <a:spLocks noGrp="1"/>
          </p:cNvSpPr>
          <p:nvPr>
            <p:ph type="sldNum" sz="quarter" idx="12"/>
          </p:nvPr>
        </p:nvSpPr>
        <p:spPr/>
        <p:txBody>
          <a:bodyPr/>
          <a:lstStyle/>
          <a:p>
            <a:fld id="{EC58CD33-C599-4F94-A30C-EC89B92A53F0}" type="slidenum">
              <a:rPr lang="en-US" smtClean="0"/>
              <a:t>12</a:t>
            </a:fld>
            <a:endParaRPr lang="en-US"/>
          </a:p>
        </p:txBody>
      </p:sp>
      <p:sp>
        <p:nvSpPr>
          <p:cNvPr id="4" name="TextBox 3">
            <a:extLst>
              <a:ext uri="{FF2B5EF4-FFF2-40B4-BE49-F238E27FC236}">
                <a16:creationId xmlns:a16="http://schemas.microsoft.com/office/drawing/2014/main" id="{788D268D-0072-616D-E46F-1307031F7B40}"/>
              </a:ext>
            </a:extLst>
          </p:cNvPr>
          <p:cNvSpPr txBox="1"/>
          <p:nvPr/>
        </p:nvSpPr>
        <p:spPr>
          <a:xfrm>
            <a:off x="412955" y="442452"/>
            <a:ext cx="11444748" cy="5888150"/>
          </a:xfrm>
          <a:prstGeom prst="rect">
            <a:avLst/>
          </a:prstGeom>
          <a:noFill/>
        </p:spPr>
        <p:txBody>
          <a:bodyPr wrap="square" rtlCol="0">
            <a:spAutoFit/>
          </a:bodyPr>
          <a:lstStyle/>
          <a:p>
            <a:pPr marL="0" marR="0" algn="just">
              <a:lnSpc>
                <a:spcPct val="150000"/>
              </a:lnSpc>
              <a:spcBef>
                <a:spcPts val="0"/>
              </a:spcBef>
            </a:pPr>
            <a:r>
              <a:rPr lang="en-US" sz="23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စတုတ္ထအကြိမ်သက္ကရာဇ်ဖြိုခြင်း</a:t>
            </a:r>
            <a:endParaRPr lang="en-US" sz="23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endParaRPr>
          </a:p>
          <a:p>
            <a:pPr marL="0" marR="0" algn="just">
              <a:lnSpc>
                <a:spcPct val="150000"/>
              </a:lnSpc>
              <a:spcBef>
                <a:spcPts val="0"/>
              </a:spcBef>
            </a:pP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a:p>
            <a:pPr marL="0" marR="0" algn="just">
              <a:lnSpc>
                <a:spcPct val="150000"/>
              </a:lnSpc>
              <a:spcBef>
                <a:spcPts val="0"/>
              </a:spcBef>
              <a:tabLst>
                <a:tab pos="171450" algn="l"/>
                <a:tab pos="400050" algn="l"/>
              </a:tabLst>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ပုဂံပြည</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ပုပ္ပါးစောရဟန်းမင်း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လက်ထက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(၅၆၂)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(၅၆၀)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ဖြိုခွင်းပြီး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(၂)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ပြုလုပ်ခဲ့ပါတယ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ဒီဖြိုကိန်းကိုတော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ခ၊ ဆ၊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ပဉ္စ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ကိန်းလို့ခေ</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"ခ"</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p>
          <a:p>
            <a:pPr marL="0" marR="0" algn="just">
              <a:lnSpc>
                <a:spcPct val="150000"/>
              </a:lnSpc>
              <a:spcBef>
                <a:spcPts val="0"/>
              </a:spcBef>
              <a:tabLst>
                <a:tab pos="171450" algn="l"/>
                <a:tab pos="400050" algn="l"/>
              </a:tabLst>
            </a:pPr>
            <a:endParaRPr lang="en-US" sz="2300" kern="100" dirty="0">
              <a:solidFill>
                <a:schemeClr val="bg1"/>
              </a:solidFill>
              <a:latin typeface="Pyidaungsu" panose="020B0502040204020203" pitchFamily="34" charset="0"/>
              <a:ea typeface="Yu Mincho" panose="02020400000000000000" pitchFamily="18" charset="-128"/>
              <a:cs typeface="Times New Roman" panose="02020603050405020304" pitchFamily="18" charset="0"/>
            </a:endParaRPr>
          </a:p>
          <a:p>
            <a:pPr marL="0" marR="0" algn="just">
              <a:lnSpc>
                <a:spcPct val="150000"/>
              </a:lnSpc>
              <a:spcBef>
                <a:spcPts val="0"/>
              </a:spcBef>
              <a:tabLst>
                <a:tab pos="171450" algn="l"/>
                <a:tab pos="400050" algn="l"/>
              </a:tabLst>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သဒ္ဒါက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ကောင်းကင်ဟောဖြစ်တာကြောင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သုည</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ဆ=၆၊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ပဉ္စ</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=၅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ဖြစ်တာကြောင</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(၀၆၅)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ပြောင်းပြန်ကောက်လိုက်ရင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(၅၆၀)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p>
          <a:p>
            <a:pPr marL="0" marR="0" algn="just">
              <a:lnSpc>
                <a:spcPct val="150000"/>
              </a:lnSpc>
              <a:spcBef>
                <a:spcPts val="0"/>
              </a:spcBef>
              <a:tabLst>
                <a:tab pos="171450" algn="l"/>
                <a:tab pos="400050" algn="l"/>
              </a:tabLst>
            </a:pPr>
            <a:endParaRPr lang="en-US" sz="2300" kern="100" dirty="0">
              <a:solidFill>
                <a:schemeClr val="bg1"/>
              </a:solidFill>
              <a:latin typeface="Pyidaungsu" panose="020B0502040204020203" pitchFamily="34" charset="0"/>
              <a:ea typeface="Yu Mincho" panose="02020400000000000000" pitchFamily="18" charset="-128"/>
              <a:cs typeface="Times New Roman" panose="02020603050405020304" pitchFamily="18" charset="0"/>
            </a:endParaRPr>
          </a:p>
          <a:p>
            <a:pPr marL="0" marR="0" algn="just">
              <a:lnSpc>
                <a:spcPct val="150000"/>
              </a:lnSpc>
              <a:spcBef>
                <a:spcPts val="0"/>
              </a:spcBef>
              <a:tabLst>
                <a:tab pos="171450" algn="l"/>
                <a:tab pos="400050" algn="l"/>
              </a:tabLst>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ဝေးလာခဲ့ပါတယ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နောက်ပိုင်းမင်းများ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အင်းဝဘုရင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မိုးညှင်းမင်းတရားလက်ထက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၈၀၀)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ခရစ်နှစ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(1438 AD)</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သက္ကရာဇ်ဖြိုဘို</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ကြိုးစားပေမဲ့လဲ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ကိန်းလက်မမြောက်တဲ့အတွက်ကြောင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မဖြိုနိုင်ခဲ့ပေ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Tree>
    <p:extLst>
      <p:ext uri="{BB962C8B-B14F-4D97-AF65-F5344CB8AC3E}">
        <p14:creationId xmlns:p14="http://schemas.microsoft.com/office/powerpoint/2010/main" val="3511080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4BA1B70-25E3-B429-24C9-70B6C653782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0C762947-72DA-05C2-74FB-FFED368C939A}"/>
              </a:ext>
            </a:extLst>
          </p:cNvPr>
          <p:cNvSpPr>
            <a:spLocks noGrp="1"/>
          </p:cNvSpPr>
          <p:nvPr>
            <p:ph type="sldNum" sz="quarter" idx="12"/>
          </p:nvPr>
        </p:nvSpPr>
        <p:spPr/>
        <p:txBody>
          <a:bodyPr/>
          <a:lstStyle/>
          <a:p>
            <a:fld id="{EC58CD33-C599-4F94-A30C-EC89B92A53F0}" type="slidenum">
              <a:rPr lang="en-US" smtClean="0"/>
              <a:t>13</a:t>
            </a:fld>
            <a:endParaRPr lang="en-US"/>
          </a:p>
        </p:txBody>
      </p:sp>
      <p:sp>
        <p:nvSpPr>
          <p:cNvPr id="4" name="TextBox 3">
            <a:extLst>
              <a:ext uri="{FF2B5EF4-FFF2-40B4-BE49-F238E27FC236}">
                <a16:creationId xmlns:a16="http://schemas.microsoft.com/office/drawing/2014/main" id="{3BFDCE18-A767-50DD-03D3-4137FF4F8069}"/>
              </a:ext>
            </a:extLst>
          </p:cNvPr>
          <p:cNvSpPr txBox="1"/>
          <p:nvPr/>
        </p:nvSpPr>
        <p:spPr>
          <a:xfrm>
            <a:off x="294968" y="427703"/>
            <a:ext cx="11710219" cy="5224379"/>
          </a:xfrm>
          <a:prstGeom prst="rect">
            <a:avLst/>
          </a:prstGeom>
          <a:noFill/>
        </p:spPr>
        <p:txBody>
          <a:bodyPr wrap="square" rtlCol="0">
            <a:spAutoFit/>
          </a:bodyPr>
          <a:lstStyle/>
          <a:p>
            <a:pPr marL="0" marR="0" algn="just">
              <a:lnSpc>
                <a:spcPct val="150000"/>
              </a:lnSpc>
              <a:spcBef>
                <a:spcPts val="0"/>
              </a:spcBef>
            </a:pPr>
            <a:r>
              <a:rPr lang="en-US" sz="2500" b="1"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Fourth Era Recalculation</a:t>
            </a:r>
          </a:p>
          <a:p>
            <a:pPr marL="0" marR="0" algn="just">
              <a:lnSpc>
                <a:spcPct val="150000"/>
              </a:lnSpc>
              <a:spcBef>
                <a:spcPts val="0"/>
              </a:spcBef>
            </a:pPr>
            <a:endParaRPr lang="en-US" sz="25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pP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During the reign of </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King Poppa </a:t>
            </a:r>
            <a:r>
              <a:rPr lang="en-US" sz="2500" kern="0" dirty="0" err="1">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Sawrahan</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of Bagan, in the year Sakarit </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(562)</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the year (560) was subtracted, leaving </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two years</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remaining, which became a short Sakarit. This calculation is called the </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en-US" sz="2500" i="1" kern="0" dirty="0" err="1">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Khachapañca</a:t>
            </a:r>
            <a:r>
              <a:rPr lang="en-US" sz="2500" i="1"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en-US" sz="2500" i="1" kern="100" dirty="0">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t>
            </a:r>
            <a:r>
              <a:rPr lang="en-US" sz="2500" i="1" kern="100" dirty="0" err="1">
                <a:solidFill>
                  <a:srgbClr val="0000FF"/>
                </a:solidFill>
                <a:effectLst/>
                <a:highlight>
                  <a:srgbClr val="FFFF00"/>
                </a:highlight>
                <a:latin typeface="Myanmar Text" panose="020B0502040204020203" pitchFamily="34" charset="0"/>
                <a:ea typeface="Calibri" panose="020F0502020204030204" pitchFamily="34" charset="0"/>
                <a:cs typeface="Times New Roman" panose="02020603050405020304" pitchFamily="18" charset="0"/>
              </a:rPr>
              <a:t>ခဆပဉ္စ</a:t>
            </a:r>
            <a:r>
              <a:rPr lang="en-US" sz="2500" i="1" kern="1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number. </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a:t>
            </a:r>
            <a:r>
              <a:rPr lang="en-US" sz="2500" i="1"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Kha</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represents zero</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because it symbolizes the sky, </a:t>
            </a:r>
            <a:r>
              <a:rPr lang="en-US" sz="2500" i="1"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Cha</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=6, and </a:t>
            </a:r>
            <a:r>
              <a:rPr lang="en-US" sz="2500" i="1" kern="0" dirty="0" err="1">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Pañca</a:t>
            </a:r>
            <a:r>
              <a:rPr lang="en-US" sz="2500"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=5, forming (065)</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Reversing this number gives (560). Therefore, the Buddhist Era and the </a:t>
            </a:r>
            <a:r>
              <a:rPr lang="en-US" sz="2500" kern="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Koza</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Sakarit diverged further. Subsequent kings, including King </a:t>
            </a:r>
            <a:r>
              <a:rPr lang="en-US" sz="2500" kern="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Mohnyin</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500" kern="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Mindaya</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of </a:t>
            </a:r>
            <a:r>
              <a:rPr lang="en-US" sz="2500" kern="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Inwa</a:t>
            </a:r>
            <a:r>
              <a:rPr lang="en-US" sz="250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in the year Sakarit (800), 1438 AD, attempted to recalculate the Sakarit but were unsuccessful due to miscalculations.</a:t>
            </a:r>
            <a:endParaRPr lang="en-US" sz="25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94479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017F426-F9A3-6C7A-24E8-E408AB9CF6AB}"/>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34B150E1-CB71-B5BE-0FD7-BDDC6DF215AE}"/>
              </a:ext>
            </a:extLst>
          </p:cNvPr>
          <p:cNvSpPr>
            <a:spLocks noGrp="1"/>
          </p:cNvSpPr>
          <p:nvPr>
            <p:ph type="sldNum" sz="quarter" idx="12"/>
          </p:nvPr>
        </p:nvSpPr>
        <p:spPr/>
        <p:txBody>
          <a:bodyPr/>
          <a:lstStyle/>
          <a:p>
            <a:fld id="{EC58CD33-C599-4F94-A30C-EC89B92A53F0}" type="slidenum">
              <a:rPr lang="en-US" smtClean="0"/>
              <a:t>14</a:t>
            </a:fld>
            <a:endParaRPr lang="en-US"/>
          </a:p>
        </p:txBody>
      </p:sp>
      <p:sp>
        <p:nvSpPr>
          <p:cNvPr id="4" name="TextBox 3">
            <a:extLst>
              <a:ext uri="{FF2B5EF4-FFF2-40B4-BE49-F238E27FC236}">
                <a16:creationId xmlns:a16="http://schemas.microsoft.com/office/drawing/2014/main" id="{FE881334-0713-2C47-42BF-BBAA5FDA3C72}"/>
              </a:ext>
            </a:extLst>
          </p:cNvPr>
          <p:cNvSpPr txBox="1"/>
          <p:nvPr/>
        </p:nvSpPr>
        <p:spPr>
          <a:xfrm>
            <a:off x="162232" y="206477"/>
            <a:ext cx="11739716" cy="2692019"/>
          </a:xfrm>
          <a:prstGeom prst="rect">
            <a:avLst/>
          </a:prstGeom>
          <a:noFill/>
        </p:spPr>
        <p:txBody>
          <a:bodyPr wrap="square" rtlCol="0">
            <a:spAutoFit/>
          </a:bodyPr>
          <a:lstStyle/>
          <a:p>
            <a:pPr>
              <a:lnSpc>
                <a:spcPct val="150000"/>
              </a:lnSpc>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ညီမ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စေလိုရင်တော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ယခုရောက်နေတဲ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ဒေါဒေါရသ</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(၆၂၂)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နဲ</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ခ၊ ဆ၊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ပဉ္စ</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(၅၆၀)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ထဲ့ပေါင်းခြင်း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သို့မဟုတ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(၁၁၈၂)</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ထဲ့ပေါင်းရင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ရရှိမှာ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ဥပမာ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ယခုနှစ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2024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မြန်မာသက္ကရာဇ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်(1386 ME)။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ထို့ကြောင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(1386+1182= 2568 Buddhist Era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ယခု</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2024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မှာသာသာနာနှစ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(၂၅၆</a:t>
            </a:r>
            <a:r>
              <a:rPr lang="en-US" sz="2300" kern="100" dirty="0">
                <a:solidFill>
                  <a:schemeClr val="bg1"/>
                </a:solidFill>
                <a:latin typeface="Pyidaungsu" panose="020B0502040204020203" pitchFamily="34" charset="0"/>
                <a:ea typeface="Yu Mincho" panose="02020400000000000000" pitchFamily="18" charset="-128"/>
                <a:cs typeface="Times New Roman" panose="02020603050405020304" pitchFamily="18" charset="0"/>
              </a:rPr>
              <a:t>၈</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a:p>
            <a:pPr>
              <a:lnSpc>
                <a:spcPct val="150000"/>
              </a:lnSpc>
            </a:pPr>
            <a:endParaRPr lang="en-US" sz="2300" dirty="0">
              <a:solidFill>
                <a:schemeClr val="bg1"/>
              </a:solidFill>
            </a:endParaRPr>
          </a:p>
        </p:txBody>
      </p:sp>
      <p:sp>
        <p:nvSpPr>
          <p:cNvPr id="5" name="TextBox 4">
            <a:extLst>
              <a:ext uri="{FF2B5EF4-FFF2-40B4-BE49-F238E27FC236}">
                <a16:creationId xmlns:a16="http://schemas.microsoft.com/office/drawing/2014/main" id="{CD8CBA31-CFCD-4164-69AE-B70D1ABDC708}"/>
              </a:ext>
            </a:extLst>
          </p:cNvPr>
          <p:cNvSpPr txBox="1"/>
          <p:nvPr/>
        </p:nvSpPr>
        <p:spPr>
          <a:xfrm>
            <a:off x="442452" y="3746090"/>
            <a:ext cx="11562735" cy="2338974"/>
          </a:xfrm>
          <a:prstGeom prst="rect">
            <a:avLst/>
          </a:prstGeom>
          <a:noFill/>
        </p:spPr>
        <p:txBody>
          <a:bodyPr wrap="square" rtlCol="0">
            <a:spAutoFit/>
          </a:bodyPr>
          <a:lstStyle/>
          <a:p>
            <a:pPr>
              <a:lnSpc>
                <a:spcPct val="150000"/>
              </a:lnSpc>
            </a:pPr>
            <a:r>
              <a:rPr lang="en-US" sz="25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To align the Buddhist Era with the </a:t>
            </a:r>
            <a:r>
              <a:rPr lang="en-US" sz="2500" kern="100" dirty="0" err="1">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Koza</a:t>
            </a:r>
            <a:r>
              <a:rPr lang="en-US" sz="25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Sakarit, one would need to add </a:t>
            </a:r>
            <a:r>
              <a:rPr lang="en-US" sz="2500" i="1" kern="100" dirty="0" err="1">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Dodorasa</a:t>
            </a:r>
            <a:r>
              <a:rPr lang="en-US" sz="2500" kern="100" dirty="0">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(622) and </a:t>
            </a:r>
            <a:r>
              <a:rPr lang="en-US" sz="2500" i="1" kern="100" dirty="0" err="1">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Khachapañca</a:t>
            </a:r>
            <a:r>
              <a:rPr lang="en-US" sz="2500" i="1" kern="100" dirty="0">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en-US" sz="2500" kern="100" dirty="0">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(560)</a:t>
            </a:r>
            <a:r>
              <a:rPr lang="en-US" sz="25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to the current Sakarit (or) </a:t>
            </a:r>
            <a:r>
              <a:rPr lang="en-US" sz="2500" kern="100" dirty="0">
                <a:solidFill>
                  <a:srgbClr val="0000FF"/>
                </a:solidFill>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add (1182)</a:t>
            </a:r>
            <a:r>
              <a:rPr lang="en-US" sz="2500" kern="1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to obtain the Buddhist Era. For example, in 2026 AD, the Myanmar Sakarit is (1388 ME). Therefore, (1388+1182= 2570 Buddhist Era). Thus, in 2026 AD, it is the Buddhist Era (2570).</a:t>
            </a:r>
            <a:endParaRPr lang="en-US" sz="25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98BECBB9-5EE8-DC78-2E8B-91485D23D1D3}"/>
              </a:ext>
            </a:extLst>
          </p:cNvPr>
          <p:cNvCxnSpPr/>
          <p:nvPr/>
        </p:nvCxnSpPr>
        <p:spPr>
          <a:xfrm>
            <a:off x="0" y="320410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0631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017F426-F9A3-6C7A-24E8-E408AB9CF6AB}"/>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34B150E1-CB71-B5BE-0FD7-BDDC6DF215AE}"/>
              </a:ext>
            </a:extLst>
          </p:cNvPr>
          <p:cNvSpPr>
            <a:spLocks noGrp="1"/>
          </p:cNvSpPr>
          <p:nvPr>
            <p:ph type="sldNum" sz="quarter" idx="12"/>
          </p:nvPr>
        </p:nvSpPr>
        <p:spPr/>
        <p:txBody>
          <a:bodyPr/>
          <a:lstStyle/>
          <a:p>
            <a:fld id="{EC58CD33-C599-4F94-A30C-EC89B92A53F0}" type="slidenum">
              <a:rPr lang="en-US" smtClean="0"/>
              <a:t>15</a:t>
            </a:fld>
            <a:endParaRPr lang="en-US"/>
          </a:p>
        </p:txBody>
      </p:sp>
      <p:sp>
        <p:nvSpPr>
          <p:cNvPr id="4" name="TextBox 3">
            <a:extLst>
              <a:ext uri="{FF2B5EF4-FFF2-40B4-BE49-F238E27FC236}">
                <a16:creationId xmlns:a16="http://schemas.microsoft.com/office/drawing/2014/main" id="{B9B81E7F-EDD9-8436-895E-6FB26BCFB8A3}"/>
              </a:ext>
            </a:extLst>
          </p:cNvPr>
          <p:cNvSpPr txBox="1"/>
          <p:nvPr/>
        </p:nvSpPr>
        <p:spPr>
          <a:xfrm>
            <a:off x="176981" y="280219"/>
            <a:ext cx="11724967" cy="3764492"/>
          </a:xfrm>
          <a:prstGeom prst="rect">
            <a:avLst/>
          </a:prstGeom>
          <a:noFill/>
        </p:spPr>
        <p:txBody>
          <a:bodyPr wrap="square" rtlCol="0">
            <a:spAutoFit/>
          </a:bodyPr>
          <a:lstStyle/>
          <a:p>
            <a:pPr marL="0" marR="0" algn="just">
              <a:lnSpc>
                <a:spcPct val="150000"/>
              </a:lnSpc>
              <a:spcBef>
                <a:spcPts val="0"/>
              </a:spcBef>
            </a:pPr>
            <a:r>
              <a:rPr lang="en-US" sz="23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၆၃၈ (638) </a:t>
            </a:r>
            <a:r>
              <a:rPr lang="en-US" sz="23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ဂဏန်းဘယ်ကလာသလဲ</a:t>
            </a:r>
            <a:r>
              <a:rPr lang="en-US" sz="23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အထက်ဖေ</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သက္ကရာဇ်ဖြိုတဲ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အကြောင်းအရာတွေကို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သိနားလည်ပြီဆိုရင်တော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(638)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ဂဏန်း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ကိစ္စဖြစ်ပါတယ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တကယ်တော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(၆၃၈) က (638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ဗုဒ္ဓဘုရားရှင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ပရိနိဗ္ဗန်စံတဲ့နှစ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မဟာ</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(၁၄၈)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အထက်မှာဖေ</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ပြခဲ့တဲ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အဇာတသတ်မင်းလက်ထက်မှာ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အရှင်မဟာကဿပ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ဒုတိယအကြိမ်သက္ကရာဇ်ဖြိုရာမှာ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(၁၄၈)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ကိုဖြိုပြီး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လူတို့သက္ကရာဇ်နဲ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သာသနာတော်နှစ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ညီမ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စေဘို့အတွက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င်းထားခဲ့ပါတယ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ဗုဒ္ဓပရိနိဗ္ဗန်စံတဲ့နှစ်က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ခရစ်သက္ကရာဇ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(544 BC)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သာသနာသက္ကရာဇ်က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ဖြစ်သလို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လူတို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5" name="TextBox 4">
            <a:extLst>
              <a:ext uri="{FF2B5EF4-FFF2-40B4-BE49-F238E27FC236}">
                <a16:creationId xmlns:a16="http://schemas.microsoft.com/office/drawing/2014/main" id="{F6773C15-C54C-A90D-11E4-CB16F1BCCF9D}"/>
              </a:ext>
            </a:extLst>
          </p:cNvPr>
          <p:cNvSpPr txBox="1"/>
          <p:nvPr/>
        </p:nvSpPr>
        <p:spPr>
          <a:xfrm>
            <a:off x="159773" y="4175863"/>
            <a:ext cx="11855245" cy="2251065"/>
          </a:xfrm>
          <a:prstGeom prst="rect">
            <a:avLst/>
          </a:prstGeom>
          <a:noFill/>
        </p:spPr>
        <p:txBody>
          <a:bodyPr wrap="square" rtlCol="0">
            <a:spAutoFit/>
          </a:bodyPr>
          <a:lstStyle/>
          <a:p>
            <a:pPr>
              <a:lnSpc>
                <a:spcPct val="150000"/>
              </a:lnSpc>
            </a:pPr>
            <a:r>
              <a:rPr lang="en-US" sz="2400" b="1" dirty="0">
                <a:solidFill>
                  <a:srgbClr val="0000FF"/>
                </a:solidFill>
                <a:highlight>
                  <a:srgbClr val="FFFF00"/>
                </a:highlight>
              </a:rPr>
              <a:t>The Origin of the Number 638</a:t>
            </a:r>
          </a:p>
          <a:p>
            <a:pPr>
              <a:lnSpc>
                <a:spcPct val="150000"/>
              </a:lnSpc>
            </a:pPr>
            <a:r>
              <a:rPr lang="en-US" sz="2400" dirty="0">
                <a:solidFill>
                  <a:schemeClr val="bg1"/>
                </a:solidFill>
              </a:rPr>
              <a:t>Understanding the aforementioned calculations clarifies the significance of the number (638). In reality, (638) refers to (638 AD). The year Lord Buddha attained Parinirvana was 544 BC, which is the first year of both the Buddhist Era and the </a:t>
            </a:r>
            <a:r>
              <a:rPr lang="en-US" sz="2400" dirty="0" err="1">
                <a:solidFill>
                  <a:schemeClr val="bg1"/>
                </a:solidFill>
              </a:rPr>
              <a:t>Koza</a:t>
            </a:r>
            <a:r>
              <a:rPr lang="en-US" sz="2400" dirty="0">
                <a:solidFill>
                  <a:schemeClr val="bg1"/>
                </a:solidFill>
              </a:rPr>
              <a:t> Sakarit (human Sakarit).</a:t>
            </a:r>
          </a:p>
        </p:txBody>
      </p:sp>
      <p:cxnSp>
        <p:nvCxnSpPr>
          <p:cNvPr id="6" name="Straight Connector 5">
            <a:extLst>
              <a:ext uri="{FF2B5EF4-FFF2-40B4-BE49-F238E27FC236}">
                <a16:creationId xmlns:a16="http://schemas.microsoft.com/office/drawing/2014/main" id="{1316D756-5613-4972-467B-159AF728D5CC}"/>
              </a:ext>
            </a:extLst>
          </p:cNvPr>
          <p:cNvCxnSpPr/>
          <p:nvPr/>
        </p:nvCxnSpPr>
        <p:spPr>
          <a:xfrm>
            <a:off x="0" y="4175863"/>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961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017F426-F9A3-6C7A-24E8-E408AB9CF6AB}"/>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34B150E1-CB71-B5BE-0FD7-BDDC6DF215AE}"/>
              </a:ext>
            </a:extLst>
          </p:cNvPr>
          <p:cNvSpPr>
            <a:spLocks noGrp="1"/>
          </p:cNvSpPr>
          <p:nvPr>
            <p:ph type="sldNum" sz="quarter" idx="12"/>
          </p:nvPr>
        </p:nvSpPr>
        <p:spPr/>
        <p:txBody>
          <a:bodyPr/>
          <a:lstStyle/>
          <a:p>
            <a:fld id="{EC58CD33-C599-4F94-A30C-EC89B92A53F0}" type="slidenum">
              <a:rPr lang="en-US" smtClean="0"/>
              <a:t>16</a:t>
            </a:fld>
            <a:endParaRPr lang="en-US"/>
          </a:p>
        </p:txBody>
      </p:sp>
      <p:sp>
        <p:nvSpPr>
          <p:cNvPr id="5" name="TextBox 4">
            <a:extLst>
              <a:ext uri="{FF2B5EF4-FFF2-40B4-BE49-F238E27FC236}">
                <a16:creationId xmlns:a16="http://schemas.microsoft.com/office/drawing/2014/main" id="{45B635A9-99B8-8375-7106-03C0AB56199D}"/>
              </a:ext>
            </a:extLst>
          </p:cNvPr>
          <p:cNvSpPr txBox="1"/>
          <p:nvPr/>
        </p:nvSpPr>
        <p:spPr>
          <a:xfrm>
            <a:off x="176981" y="353961"/>
            <a:ext cx="11857703" cy="2171748"/>
          </a:xfrm>
          <a:prstGeom prst="rect">
            <a:avLst/>
          </a:prstGeom>
          <a:noFill/>
        </p:spPr>
        <p:txBody>
          <a:bodyPr wrap="square" rtlCol="0">
            <a:spAutoFit/>
          </a:bodyPr>
          <a:lstStyle/>
          <a:p>
            <a:pPr marL="0" marR="0" algn="just">
              <a:lnSpc>
                <a:spcPct val="150000"/>
              </a:lnSpc>
              <a:spcBef>
                <a:spcPts val="0"/>
              </a:spcBef>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ဒါပေမဲ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အထက်မှာဖေ</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ပြခဲ့သလို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သုမုဒ္ဒရီမင်းက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သက္ကရာဇ်ကိုဖြိုလိုက်တဲ့အတွက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သာသနာနှစ်ကတော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(၆၂၂)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အတိုင်းရှိနေပြီး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ပြန်ဖြစ်သွားပါတယ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ခရစ်နှစ်ကလဲ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78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င်းကို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(Saka Era)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လို့ခေ</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ခရစ်နှစ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78 AD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ဖြစ်နေချိန်မှာ</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၆၂၂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ဖြစ်ကြပါတယ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3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6" name="TextBox 5">
            <a:extLst>
              <a:ext uri="{FF2B5EF4-FFF2-40B4-BE49-F238E27FC236}">
                <a16:creationId xmlns:a16="http://schemas.microsoft.com/office/drawing/2014/main" id="{10CE886D-4E2B-1F05-D9CA-F7E1B585F5CC}"/>
              </a:ext>
            </a:extLst>
          </p:cNvPr>
          <p:cNvSpPr txBox="1"/>
          <p:nvPr/>
        </p:nvSpPr>
        <p:spPr>
          <a:xfrm>
            <a:off x="176981" y="3429000"/>
            <a:ext cx="11680722" cy="2341025"/>
          </a:xfrm>
          <a:prstGeom prst="rect">
            <a:avLst/>
          </a:prstGeom>
          <a:noFill/>
        </p:spPr>
        <p:txBody>
          <a:bodyPr wrap="square" rtlCol="0">
            <a:spAutoFit/>
          </a:bodyPr>
          <a:lstStyle/>
          <a:p>
            <a:pPr>
              <a:lnSpc>
                <a:spcPct val="150000"/>
              </a:lnSpc>
            </a:pPr>
            <a:r>
              <a:rPr lang="en-US" sz="2500" dirty="0">
                <a:solidFill>
                  <a:schemeClr val="bg1"/>
                </a:solidFill>
              </a:rPr>
              <a:t>However, as previously explained, King </a:t>
            </a:r>
            <a:r>
              <a:rPr lang="en-US" sz="2500" dirty="0" err="1">
                <a:solidFill>
                  <a:schemeClr val="bg1"/>
                </a:solidFill>
              </a:rPr>
              <a:t>Sumondari’s</a:t>
            </a:r>
            <a:r>
              <a:rPr lang="en-US" sz="2500" dirty="0">
                <a:solidFill>
                  <a:schemeClr val="bg1"/>
                </a:solidFill>
              </a:rPr>
              <a:t> reduction of the Sakarit resulted in the Buddhist Era remaining at (622), while the </a:t>
            </a:r>
            <a:r>
              <a:rPr lang="en-US" sz="2500" dirty="0" err="1">
                <a:solidFill>
                  <a:schemeClr val="bg1"/>
                </a:solidFill>
              </a:rPr>
              <a:t>Koza</a:t>
            </a:r>
            <a:r>
              <a:rPr lang="en-US" sz="2500" dirty="0">
                <a:solidFill>
                  <a:schemeClr val="bg1"/>
                </a:solidFill>
              </a:rPr>
              <a:t> Sakarit reverted to (1). This was in 78 AD, which is known as the "Saka Era".</a:t>
            </a:r>
          </a:p>
          <a:p>
            <a:pPr>
              <a:lnSpc>
                <a:spcPct val="150000"/>
              </a:lnSpc>
            </a:pPr>
            <a:r>
              <a:rPr lang="en-US" sz="2500" dirty="0">
                <a:solidFill>
                  <a:schemeClr val="bg1"/>
                </a:solidFill>
              </a:rPr>
              <a:t> Therefore, in 78 AD, it was the Buddhist Era 622, and the </a:t>
            </a:r>
            <a:r>
              <a:rPr lang="en-US" sz="2500" dirty="0" err="1">
                <a:solidFill>
                  <a:schemeClr val="bg1"/>
                </a:solidFill>
              </a:rPr>
              <a:t>Koza</a:t>
            </a:r>
            <a:r>
              <a:rPr lang="en-US" sz="2500" dirty="0">
                <a:solidFill>
                  <a:schemeClr val="bg1"/>
                </a:solidFill>
              </a:rPr>
              <a:t> Sakarit was (1).</a:t>
            </a:r>
          </a:p>
        </p:txBody>
      </p:sp>
      <p:cxnSp>
        <p:nvCxnSpPr>
          <p:cNvPr id="7" name="Straight Connector 6">
            <a:extLst>
              <a:ext uri="{FF2B5EF4-FFF2-40B4-BE49-F238E27FC236}">
                <a16:creationId xmlns:a16="http://schemas.microsoft.com/office/drawing/2014/main" id="{4D5A0089-085D-7847-5697-8B05916D1212}"/>
              </a:ext>
            </a:extLst>
          </p:cNvPr>
          <p:cNvCxnSpPr/>
          <p:nvPr/>
        </p:nvCxnSpPr>
        <p:spPr>
          <a:xfrm>
            <a:off x="0" y="312872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3226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017F426-F9A3-6C7A-24E8-E408AB9CF6AB}"/>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34B150E1-CB71-B5BE-0FD7-BDDC6DF215AE}"/>
              </a:ext>
            </a:extLst>
          </p:cNvPr>
          <p:cNvSpPr>
            <a:spLocks noGrp="1"/>
          </p:cNvSpPr>
          <p:nvPr>
            <p:ph type="sldNum" sz="quarter" idx="12"/>
          </p:nvPr>
        </p:nvSpPr>
        <p:spPr/>
        <p:txBody>
          <a:bodyPr/>
          <a:lstStyle/>
          <a:p>
            <a:fld id="{EC58CD33-C599-4F94-A30C-EC89B92A53F0}" type="slidenum">
              <a:rPr lang="en-US" smtClean="0"/>
              <a:t>17</a:t>
            </a:fld>
            <a:endParaRPr lang="en-US"/>
          </a:p>
        </p:txBody>
      </p:sp>
      <p:sp>
        <p:nvSpPr>
          <p:cNvPr id="4" name="TextBox 3">
            <a:extLst>
              <a:ext uri="{FF2B5EF4-FFF2-40B4-BE49-F238E27FC236}">
                <a16:creationId xmlns:a16="http://schemas.microsoft.com/office/drawing/2014/main" id="{BB7D6D48-BCBD-5C3B-2F27-9FED4ECB1C4C}"/>
              </a:ext>
            </a:extLst>
          </p:cNvPr>
          <p:cNvSpPr txBox="1"/>
          <p:nvPr/>
        </p:nvSpPr>
        <p:spPr>
          <a:xfrm>
            <a:off x="250723" y="309716"/>
            <a:ext cx="11739716" cy="2702663"/>
          </a:xfrm>
          <a:prstGeom prst="rect">
            <a:avLst/>
          </a:prstGeom>
          <a:noFill/>
        </p:spPr>
        <p:txBody>
          <a:bodyPr wrap="square" rtlCol="0">
            <a:spAutoFit/>
          </a:bodyPr>
          <a:lstStyle/>
          <a:p>
            <a:pPr>
              <a:lnSpc>
                <a:spcPct val="150000"/>
              </a:lnSpc>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နောက်တစ်ခ</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ပုဂံပြည်ပုပ္ပါးစောရဟန်းမင်းက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စတုတ္ထအကြိမ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သက္ကရာဇ်ဖြိုတဲ့အချိန်က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သုမုဒ္ဒရီမင်း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သက္ကရာဇ်ကိုဖြိုလိုက်တဲ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မှ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စတွက်ရင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နောင်နှစ်ပေါင်း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(၅၆၀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ကြာချိန်မှာ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သက္ကရာဇ်ကတော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ပြန်ဖြစ်သွားပြန်ပါတယ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ကတော့ဒီအတိုင်း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ကျန်နေခဲ့ပါတယ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ဆိုလိုတာက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ပုပ္ပါးစောရဟန်းမင်းလက်ထက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ပြန်ဖြစ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သွားချိန်မှာ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သာသနာနှစ်ကတော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ဖြိုလိုက်တဲ့နှစ်ခုပေါင်း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(၆၂၂+၅၆၀= ၁၁၈၂)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5" name="TextBox 4">
            <a:extLst>
              <a:ext uri="{FF2B5EF4-FFF2-40B4-BE49-F238E27FC236}">
                <a16:creationId xmlns:a16="http://schemas.microsoft.com/office/drawing/2014/main" id="{D6F49C12-A8EB-5B04-5A09-AC549F2423C9}"/>
              </a:ext>
            </a:extLst>
          </p:cNvPr>
          <p:cNvSpPr txBox="1"/>
          <p:nvPr/>
        </p:nvSpPr>
        <p:spPr>
          <a:xfrm>
            <a:off x="201561" y="3701845"/>
            <a:ext cx="11739716" cy="2918107"/>
          </a:xfrm>
          <a:prstGeom prst="rect">
            <a:avLst/>
          </a:prstGeom>
          <a:noFill/>
        </p:spPr>
        <p:txBody>
          <a:bodyPr wrap="square" rtlCol="0">
            <a:spAutoFit/>
          </a:bodyPr>
          <a:lstStyle/>
          <a:p>
            <a:pPr>
              <a:lnSpc>
                <a:spcPct val="150000"/>
              </a:lnSpc>
            </a:pPr>
            <a:r>
              <a:rPr lang="en-US" sz="2500" dirty="0">
                <a:solidFill>
                  <a:schemeClr val="bg1"/>
                </a:solidFill>
              </a:rPr>
              <a:t>Later, when King Poppa </a:t>
            </a:r>
            <a:r>
              <a:rPr lang="en-US" sz="2500" dirty="0" err="1">
                <a:solidFill>
                  <a:schemeClr val="bg1"/>
                </a:solidFill>
              </a:rPr>
              <a:t>Sawrahan</a:t>
            </a:r>
            <a:r>
              <a:rPr lang="en-US" sz="2500" dirty="0">
                <a:solidFill>
                  <a:schemeClr val="bg1"/>
                </a:solidFill>
              </a:rPr>
              <a:t> of Bagan conducted the fourth era recalculation, it was 560 years after the initial year (1) calculated by King </a:t>
            </a:r>
            <a:r>
              <a:rPr lang="en-US" sz="2500" dirty="0" err="1">
                <a:solidFill>
                  <a:schemeClr val="bg1"/>
                </a:solidFill>
              </a:rPr>
              <a:t>Sumondari</a:t>
            </a:r>
            <a:r>
              <a:rPr lang="en-US" sz="2500" dirty="0">
                <a:solidFill>
                  <a:schemeClr val="bg1"/>
                </a:solidFill>
              </a:rPr>
              <a:t>. Therefore, the Sakarit reverted to (1) once more, while the Buddhist Era remained as calculated. In other words, in the reign of King Poppa </a:t>
            </a:r>
            <a:r>
              <a:rPr lang="en-US" sz="2500" dirty="0" err="1">
                <a:solidFill>
                  <a:schemeClr val="bg1"/>
                </a:solidFill>
              </a:rPr>
              <a:t>Sawrahan</a:t>
            </a:r>
            <a:r>
              <a:rPr lang="en-US" sz="2500" dirty="0">
                <a:solidFill>
                  <a:schemeClr val="bg1"/>
                </a:solidFill>
              </a:rPr>
              <a:t>, the Buddhist Era was (622+560= 1182), while the </a:t>
            </a:r>
            <a:r>
              <a:rPr lang="en-US" sz="2500" dirty="0" err="1">
                <a:solidFill>
                  <a:schemeClr val="bg1"/>
                </a:solidFill>
              </a:rPr>
              <a:t>Koza</a:t>
            </a:r>
            <a:r>
              <a:rPr lang="en-US" sz="2500" dirty="0">
                <a:solidFill>
                  <a:schemeClr val="bg1"/>
                </a:solidFill>
              </a:rPr>
              <a:t> Sakarit was (1).</a:t>
            </a:r>
          </a:p>
        </p:txBody>
      </p:sp>
      <p:cxnSp>
        <p:nvCxnSpPr>
          <p:cNvPr id="6" name="Straight Connector 5">
            <a:extLst>
              <a:ext uri="{FF2B5EF4-FFF2-40B4-BE49-F238E27FC236}">
                <a16:creationId xmlns:a16="http://schemas.microsoft.com/office/drawing/2014/main" id="{5A19F3B3-D83C-B9CC-28A7-97823FAB2E35}"/>
              </a:ext>
            </a:extLst>
          </p:cNvPr>
          <p:cNvCxnSpPr/>
          <p:nvPr/>
        </p:nvCxnSpPr>
        <p:spPr>
          <a:xfrm>
            <a:off x="0" y="3429000"/>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3856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1198FF0-3151-BC7E-AB8B-98E77098A74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2612E2CD-76E8-B455-38B8-7554707243A9}"/>
              </a:ext>
            </a:extLst>
          </p:cNvPr>
          <p:cNvSpPr>
            <a:spLocks noGrp="1"/>
          </p:cNvSpPr>
          <p:nvPr>
            <p:ph type="sldNum" sz="quarter" idx="12"/>
          </p:nvPr>
        </p:nvSpPr>
        <p:spPr/>
        <p:txBody>
          <a:bodyPr/>
          <a:lstStyle/>
          <a:p>
            <a:fld id="{EC58CD33-C599-4F94-A30C-EC89B92A53F0}" type="slidenum">
              <a:rPr lang="en-US" smtClean="0"/>
              <a:t>18</a:t>
            </a:fld>
            <a:endParaRPr lang="en-US"/>
          </a:p>
        </p:txBody>
      </p:sp>
      <p:sp>
        <p:nvSpPr>
          <p:cNvPr id="4" name="TextBox 3">
            <a:extLst>
              <a:ext uri="{FF2B5EF4-FFF2-40B4-BE49-F238E27FC236}">
                <a16:creationId xmlns:a16="http://schemas.microsoft.com/office/drawing/2014/main" id="{BC642876-0355-1430-4551-10C8E9D739A5}"/>
              </a:ext>
            </a:extLst>
          </p:cNvPr>
          <p:cNvSpPr txBox="1"/>
          <p:nvPr/>
        </p:nvSpPr>
        <p:spPr>
          <a:xfrm>
            <a:off x="250723" y="280219"/>
            <a:ext cx="11636477" cy="2171748"/>
          </a:xfrm>
          <a:prstGeom prst="rect">
            <a:avLst/>
          </a:prstGeom>
          <a:noFill/>
        </p:spPr>
        <p:txBody>
          <a:bodyPr wrap="square" rtlCol="0">
            <a:spAutoFit/>
          </a:bodyPr>
          <a:lstStyle/>
          <a:p>
            <a:pPr>
              <a:lnSpc>
                <a:spcPct val="150000"/>
              </a:lnSpc>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သုမုဒ္ဒရီမင်း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သက္ကရာဇ်ဖြိုတဲ့နှစ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(78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နောင်နှစ်ပေါင်း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(၅၆၀)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ပုပ္ပါး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စောရဟန်းမင်းက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သက္ကရာဇ်ဖြိုတဲ့အတွက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တွက်ဘို</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(78+560= 638) 638 AD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ပုပ္ပါး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စောရဟန်းမင်း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သက္ကရာဇ်ဖြိုတဲ့နှစ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638 AD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ဖြစ်နေချိန်မှာ</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၁၁၈၂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ကောဇာသက္ကရာဇ</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ခုနှစ</a:t>
            </a:r>
            <a:r>
              <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ဖြစ်ကြပါတယ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5" name="TextBox 4">
            <a:extLst>
              <a:ext uri="{FF2B5EF4-FFF2-40B4-BE49-F238E27FC236}">
                <a16:creationId xmlns:a16="http://schemas.microsoft.com/office/drawing/2014/main" id="{5973EDEB-0C18-B031-BEAA-8318AA9AFCE2}"/>
              </a:ext>
            </a:extLst>
          </p:cNvPr>
          <p:cNvSpPr txBox="1"/>
          <p:nvPr/>
        </p:nvSpPr>
        <p:spPr>
          <a:xfrm>
            <a:off x="277761" y="3694471"/>
            <a:ext cx="11636477" cy="1763944"/>
          </a:xfrm>
          <a:prstGeom prst="rect">
            <a:avLst/>
          </a:prstGeom>
          <a:noFill/>
        </p:spPr>
        <p:txBody>
          <a:bodyPr wrap="square" rtlCol="0">
            <a:spAutoFit/>
          </a:bodyPr>
          <a:lstStyle/>
          <a:p>
            <a:pPr>
              <a:lnSpc>
                <a:spcPct val="150000"/>
              </a:lnSpc>
            </a:pPr>
            <a:r>
              <a:rPr lang="en-US" sz="2500" dirty="0">
                <a:solidFill>
                  <a:schemeClr val="bg1"/>
                </a:solidFill>
              </a:rPr>
              <a:t>Thus, from 78 AD, adding 560 years results in 638 AD, marking the year of King Poppa </a:t>
            </a:r>
            <a:r>
              <a:rPr lang="en-US" sz="2500" dirty="0" err="1">
                <a:solidFill>
                  <a:schemeClr val="bg1"/>
                </a:solidFill>
              </a:rPr>
              <a:t>Sawrahan's</a:t>
            </a:r>
            <a:r>
              <a:rPr lang="en-US" sz="2500" dirty="0">
                <a:solidFill>
                  <a:schemeClr val="bg1"/>
                </a:solidFill>
              </a:rPr>
              <a:t> era recalculation. Hence, in 638 AD, it was the Buddhist Era 1182, and the </a:t>
            </a:r>
            <a:r>
              <a:rPr lang="en-US" sz="2500" dirty="0" err="1">
                <a:solidFill>
                  <a:schemeClr val="bg1"/>
                </a:solidFill>
              </a:rPr>
              <a:t>Koza</a:t>
            </a:r>
            <a:r>
              <a:rPr lang="en-US" sz="2500" dirty="0">
                <a:solidFill>
                  <a:schemeClr val="bg1"/>
                </a:solidFill>
              </a:rPr>
              <a:t> Sakarit was (1).</a:t>
            </a:r>
          </a:p>
        </p:txBody>
      </p:sp>
      <p:cxnSp>
        <p:nvCxnSpPr>
          <p:cNvPr id="6" name="Straight Connector 5">
            <a:extLst>
              <a:ext uri="{FF2B5EF4-FFF2-40B4-BE49-F238E27FC236}">
                <a16:creationId xmlns:a16="http://schemas.microsoft.com/office/drawing/2014/main" id="{CE34A30B-4206-5715-3C69-8C4944B7AE73}"/>
              </a:ext>
            </a:extLst>
          </p:cNvPr>
          <p:cNvCxnSpPr/>
          <p:nvPr/>
        </p:nvCxnSpPr>
        <p:spPr>
          <a:xfrm>
            <a:off x="0" y="3163529"/>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8641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BB1EF47-4B38-24A0-5394-4D84D5C8F9D8}"/>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94FED53D-C516-B4EB-93D7-CCEDCEFE059B}"/>
              </a:ext>
            </a:extLst>
          </p:cNvPr>
          <p:cNvSpPr>
            <a:spLocks noGrp="1"/>
          </p:cNvSpPr>
          <p:nvPr>
            <p:ph type="sldNum" sz="quarter" idx="12"/>
          </p:nvPr>
        </p:nvSpPr>
        <p:spPr/>
        <p:txBody>
          <a:bodyPr/>
          <a:lstStyle/>
          <a:p>
            <a:fld id="{EC58CD33-C599-4F94-A30C-EC89B92A53F0}" type="slidenum">
              <a:rPr lang="en-US" smtClean="0"/>
              <a:t>19</a:t>
            </a:fld>
            <a:endParaRPr lang="en-US"/>
          </a:p>
        </p:txBody>
      </p:sp>
      <p:sp>
        <p:nvSpPr>
          <p:cNvPr id="4" name="TextBox 3">
            <a:extLst>
              <a:ext uri="{FF2B5EF4-FFF2-40B4-BE49-F238E27FC236}">
                <a16:creationId xmlns:a16="http://schemas.microsoft.com/office/drawing/2014/main" id="{A5096BDD-7732-ADB0-8BDD-EB39AAFC51B9}"/>
              </a:ext>
            </a:extLst>
          </p:cNvPr>
          <p:cNvSpPr txBox="1"/>
          <p:nvPr/>
        </p:nvSpPr>
        <p:spPr>
          <a:xfrm>
            <a:off x="353961" y="221226"/>
            <a:ext cx="11341510" cy="2352567"/>
          </a:xfrm>
          <a:prstGeom prst="rect">
            <a:avLst/>
          </a:prstGeom>
          <a:noFill/>
        </p:spPr>
        <p:txBody>
          <a:bodyPr wrap="square" rtlCol="0">
            <a:spAutoFit/>
          </a:bodyPr>
          <a:lstStyle/>
          <a:p>
            <a:pPr marL="0" marR="0" algn="just">
              <a:lnSpc>
                <a:spcPct val="150000"/>
              </a:lnSpc>
              <a:spcBef>
                <a:spcPts val="0"/>
              </a:spcBef>
            </a:pP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ဥပမာ</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သာသနာနှစ်ကိုရရန</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မြန်မာသက္ကရစ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ဒေါဒေါရသ</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ခ ဆ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ပဉ္စ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ဖြစ်လို</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(၁၃၈၆+ ၆၂၂+၅၆၀= ၂၅၆၈)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မြန်မာသက္ကရစ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ကိုရရန</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(၂၅၆၈- ၁၁၈၂= ၁၃၈၆)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မြန်မာသက္ကရစ်မ</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ခရစ်သက္ကရစ်ကိုရရန</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(၁၃၈၆+ ၆၃၈ = ၂၀၂၄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အေဒီ</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endParaRPr lang="en-US" sz="25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a:p>
            <a:pPr marL="0" marR="0" algn="just">
              <a:lnSpc>
                <a:spcPct val="150000"/>
              </a:lnSpc>
              <a:spcBef>
                <a:spcPts val="0"/>
              </a:spcBef>
            </a:pP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ဒါကြောင</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နောက်ဆုံးလိုချင်တဲ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အဖြေဖြစ်တဲ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"၆၃၈"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ဆိုတာ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638 AD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5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5" name="TextBox 4">
            <a:extLst>
              <a:ext uri="{FF2B5EF4-FFF2-40B4-BE49-F238E27FC236}">
                <a16:creationId xmlns:a16="http://schemas.microsoft.com/office/drawing/2014/main" id="{D6FB1922-E9B2-7910-FB87-A1CFDF6E6590}"/>
              </a:ext>
            </a:extLst>
          </p:cNvPr>
          <p:cNvSpPr txBox="1"/>
          <p:nvPr/>
        </p:nvSpPr>
        <p:spPr>
          <a:xfrm>
            <a:off x="353961" y="2875938"/>
            <a:ext cx="11341510" cy="3495188"/>
          </a:xfrm>
          <a:prstGeom prst="rect">
            <a:avLst/>
          </a:prstGeom>
          <a:noFill/>
        </p:spPr>
        <p:txBody>
          <a:bodyPr wrap="square" rtlCol="0">
            <a:spAutoFit/>
          </a:bodyPr>
          <a:lstStyle/>
          <a:p>
            <a:pPr>
              <a:lnSpc>
                <a:spcPct val="150000"/>
              </a:lnSpc>
            </a:pPr>
            <a:r>
              <a:rPr lang="en-US" sz="2500" b="1" dirty="0">
                <a:solidFill>
                  <a:srgbClr val="0000FF"/>
                </a:solidFill>
                <a:highlight>
                  <a:srgbClr val="FFFF00"/>
                </a:highlight>
              </a:rPr>
              <a:t>Example Calculation</a:t>
            </a:r>
          </a:p>
          <a:p>
            <a:pPr>
              <a:lnSpc>
                <a:spcPct val="150000"/>
              </a:lnSpc>
            </a:pPr>
            <a:r>
              <a:rPr lang="en-US" sz="2500" dirty="0">
                <a:solidFill>
                  <a:schemeClr val="bg1"/>
                </a:solidFill>
              </a:rPr>
              <a:t>To find the Buddhist Era (Sasana Era): </a:t>
            </a:r>
            <a:r>
              <a:rPr lang="en-US" sz="2500" dirty="0">
                <a:solidFill>
                  <a:srgbClr val="0000FF"/>
                </a:solidFill>
                <a:highlight>
                  <a:srgbClr val="FFFF00"/>
                </a:highlight>
              </a:rPr>
              <a:t>Myanmar Sakarit + </a:t>
            </a:r>
            <a:r>
              <a:rPr lang="en-US" sz="2500" dirty="0" err="1">
                <a:solidFill>
                  <a:srgbClr val="0000FF"/>
                </a:solidFill>
                <a:highlight>
                  <a:srgbClr val="FFFF00"/>
                </a:highlight>
              </a:rPr>
              <a:t>Dodorasa</a:t>
            </a:r>
            <a:r>
              <a:rPr lang="en-US" sz="2500" dirty="0">
                <a:solidFill>
                  <a:srgbClr val="0000FF"/>
                </a:solidFill>
                <a:highlight>
                  <a:srgbClr val="FFFF00"/>
                </a:highlight>
              </a:rPr>
              <a:t> + </a:t>
            </a:r>
            <a:r>
              <a:rPr lang="en-US" sz="2500" dirty="0" err="1">
                <a:solidFill>
                  <a:srgbClr val="0000FF"/>
                </a:solidFill>
                <a:highlight>
                  <a:srgbClr val="FFFF00"/>
                </a:highlight>
              </a:rPr>
              <a:t>Khachapañca</a:t>
            </a:r>
            <a:r>
              <a:rPr lang="en-US" sz="2500" dirty="0">
                <a:solidFill>
                  <a:schemeClr val="bg1"/>
                </a:solidFill>
              </a:rPr>
              <a:t> (1388+622+560= 2570 Buddhist Era). To find the Myanmar Sakarit (ME): </a:t>
            </a:r>
          </a:p>
          <a:p>
            <a:pPr>
              <a:lnSpc>
                <a:spcPct val="150000"/>
              </a:lnSpc>
            </a:pPr>
            <a:r>
              <a:rPr lang="en-US" sz="2500" dirty="0">
                <a:solidFill>
                  <a:schemeClr val="bg1"/>
                </a:solidFill>
              </a:rPr>
              <a:t>(2570-1182=1388 ME). To find the Christian Year from the Myanmar Sakarit: (1388+638 = 2026 AD).</a:t>
            </a:r>
          </a:p>
          <a:p>
            <a:pPr>
              <a:lnSpc>
                <a:spcPct val="150000"/>
              </a:lnSpc>
            </a:pPr>
            <a:r>
              <a:rPr lang="en-US" sz="2500" dirty="0">
                <a:solidFill>
                  <a:srgbClr val="0000FF"/>
                </a:solidFill>
                <a:highlight>
                  <a:srgbClr val="FFFF00"/>
                </a:highlight>
              </a:rPr>
              <a:t>Thus, the final result of "638" is 638 AD.</a:t>
            </a:r>
          </a:p>
        </p:txBody>
      </p:sp>
      <p:cxnSp>
        <p:nvCxnSpPr>
          <p:cNvPr id="6" name="Straight Connector 5">
            <a:extLst>
              <a:ext uri="{FF2B5EF4-FFF2-40B4-BE49-F238E27FC236}">
                <a16:creationId xmlns:a16="http://schemas.microsoft.com/office/drawing/2014/main" id="{7EB152E1-E9F5-BA1B-AAFD-D53EDEFB4E73}"/>
              </a:ext>
            </a:extLst>
          </p:cNvPr>
          <p:cNvCxnSpPr/>
          <p:nvPr/>
        </p:nvCxnSpPr>
        <p:spPr>
          <a:xfrm>
            <a:off x="0" y="282431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6861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3BA5BC-B3B9-A88B-4F44-64CFF7CF141A}"/>
              </a:ext>
            </a:extLst>
          </p:cNvPr>
          <p:cNvSpPr txBox="1"/>
          <p:nvPr/>
        </p:nvSpPr>
        <p:spPr>
          <a:xfrm>
            <a:off x="290052" y="239499"/>
            <a:ext cx="11710219" cy="2304477"/>
          </a:xfrm>
          <a:prstGeom prst="rect">
            <a:avLst/>
          </a:prstGeom>
          <a:noFill/>
        </p:spPr>
        <p:txBody>
          <a:bodyPr wrap="square" rtlCol="0">
            <a:spAutoFit/>
          </a:bodyPr>
          <a:lstStyle/>
          <a:p>
            <a:pPr>
              <a:lnSpc>
                <a:spcPct val="200000"/>
              </a:lnSpc>
            </a:pP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သမိုင်းလေ့လာသူ</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သင်ကြားသူများကြားမှာ</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သိသင</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တဲ့အကြောင်းများကတော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ဗုဒ္ဓဘုရားရှင</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ပရိနိဗ္ဗာန</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ပြုတဲ့နှစ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၅၄၄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ဘီစီ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နှင</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၄၈၃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ဘီစီ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အယူအဆကွဲပြားမှုနဲ</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မြန်မာသက္ကရာဇ</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ကောဇာ</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မှ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ခရစ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(AD)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ကိုပြောင်းရာမှာ</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(+638)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ထဲ့ပေါင်းရတဲ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ကိစ္စများဘဲဖြစ်ပါတယ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5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3" name="TextBox 2">
            <a:extLst>
              <a:ext uri="{FF2B5EF4-FFF2-40B4-BE49-F238E27FC236}">
                <a16:creationId xmlns:a16="http://schemas.microsoft.com/office/drawing/2014/main" id="{28251854-A32D-98A4-B05C-EE2EDD6A9505}"/>
              </a:ext>
            </a:extLst>
          </p:cNvPr>
          <p:cNvSpPr txBox="1"/>
          <p:nvPr/>
        </p:nvSpPr>
        <p:spPr>
          <a:xfrm>
            <a:off x="191729" y="3391325"/>
            <a:ext cx="11808542" cy="3050772"/>
          </a:xfrm>
          <a:prstGeom prst="rect">
            <a:avLst/>
          </a:prstGeom>
          <a:noFill/>
        </p:spPr>
        <p:txBody>
          <a:bodyPr wrap="square" rtlCol="0">
            <a:spAutoFit/>
          </a:bodyPr>
          <a:lstStyle/>
          <a:p>
            <a:pPr>
              <a:lnSpc>
                <a:spcPct val="200000"/>
              </a:lnSpc>
            </a:pPr>
            <a:r>
              <a:rPr lang="en-US" sz="25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Historians and educators should be aware of the differing concepts regarding the year of Buddha's Parinibbana, which are 544 BC and 483 BC, and the process of converting Myanmar Era (</a:t>
            </a:r>
            <a:r>
              <a:rPr lang="en-US" sz="25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Koza</a:t>
            </a:r>
            <a:r>
              <a:rPr lang="en-US" sz="25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Sakarit) (</a:t>
            </a:r>
            <a:r>
              <a:rPr lang="en-US" sz="2500" kern="100" dirty="0" err="1">
                <a:solidFill>
                  <a:schemeClr val="bg1"/>
                </a:solidFill>
                <a:effectLst/>
                <a:latin typeface="Arial" panose="020B0604020202020204" pitchFamily="34" charset="0"/>
                <a:ea typeface="Calibri" panose="020F0502020204030204" pitchFamily="34" charset="0"/>
                <a:cs typeface="Arial" panose="020B0604020202020204" pitchFamily="34" charset="0"/>
              </a:rPr>
              <a:t>Kawzar</a:t>
            </a:r>
            <a:r>
              <a:rPr lang="en-US" sz="25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to the Gregorian calendar by adding 638 years. </a:t>
            </a:r>
          </a:p>
        </p:txBody>
      </p:sp>
      <p:cxnSp>
        <p:nvCxnSpPr>
          <p:cNvPr id="5" name="Straight Connector 4">
            <a:extLst>
              <a:ext uri="{FF2B5EF4-FFF2-40B4-BE49-F238E27FC236}">
                <a16:creationId xmlns:a16="http://schemas.microsoft.com/office/drawing/2014/main" id="{1DD3E514-4F1C-3BEB-72BD-6A08F0774B66}"/>
              </a:ext>
            </a:extLst>
          </p:cNvPr>
          <p:cNvCxnSpPr/>
          <p:nvPr/>
        </p:nvCxnSpPr>
        <p:spPr>
          <a:xfrm>
            <a:off x="0" y="3038168"/>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6" name="Footer Placeholder 5">
            <a:extLst>
              <a:ext uri="{FF2B5EF4-FFF2-40B4-BE49-F238E27FC236}">
                <a16:creationId xmlns:a16="http://schemas.microsoft.com/office/drawing/2014/main" id="{96C8A0D7-93F0-27D7-425E-152905731340}"/>
              </a:ext>
            </a:extLst>
          </p:cNvPr>
          <p:cNvSpPr>
            <a:spLocks noGrp="1"/>
          </p:cNvSpPr>
          <p:nvPr>
            <p:ph type="ftr" sz="quarter" idx="11"/>
          </p:nvPr>
        </p:nvSpPr>
        <p:spPr/>
        <p:txBody>
          <a:bodyPr/>
          <a:lstStyle/>
          <a:p>
            <a:r>
              <a:rPr lang="en-US"/>
              <a:t>Dr ZTT</a:t>
            </a:r>
          </a:p>
        </p:txBody>
      </p:sp>
      <p:sp>
        <p:nvSpPr>
          <p:cNvPr id="7" name="Slide Number Placeholder 6">
            <a:extLst>
              <a:ext uri="{FF2B5EF4-FFF2-40B4-BE49-F238E27FC236}">
                <a16:creationId xmlns:a16="http://schemas.microsoft.com/office/drawing/2014/main" id="{082FCF4E-F704-0ABD-9519-C1743A963B3F}"/>
              </a:ext>
            </a:extLst>
          </p:cNvPr>
          <p:cNvSpPr>
            <a:spLocks noGrp="1"/>
          </p:cNvSpPr>
          <p:nvPr>
            <p:ph type="sldNum" sz="quarter" idx="12"/>
          </p:nvPr>
        </p:nvSpPr>
        <p:spPr/>
        <p:txBody>
          <a:bodyPr/>
          <a:lstStyle/>
          <a:p>
            <a:fld id="{EC58CD33-C599-4F94-A30C-EC89B92A53F0}" type="slidenum">
              <a:rPr lang="en-US" smtClean="0"/>
              <a:t>2</a:t>
            </a:fld>
            <a:endParaRPr lang="en-US"/>
          </a:p>
        </p:txBody>
      </p:sp>
    </p:spTree>
    <p:extLst>
      <p:ext uri="{BB962C8B-B14F-4D97-AF65-F5344CB8AC3E}">
        <p14:creationId xmlns:p14="http://schemas.microsoft.com/office/powerpoint/2010/main" val="3057564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FAFA703-6377-2BCE-0FA6-D03B221FD4DA}"/>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77211215-FC12-4FC6-E1EE-EB7B036A5B3C}"/>
              </a:ext>
            </a:extLst>
          </p:cNvPr>
          <p:cNvSpPr>
            <a:spLocks noGrp="1"/>
          </p:cNvSpPr>
          <p:nvPr>
            <p:ph type="sldNum" sz="quarter" idx="12"/>
          </p:nvPr>
        </p:nvSpPr>
        <p:spPr/>
        <p:txBody>
          <a:bodyPr/>
          <a:lstStyle/>
          <a:p>
            <a:fld id="{EC58CD33-C599-4F94-A30C-EC89B92A53F0}" type="slidenum">
              <a:rPr lang="en-US" smtClean="0"/>
              <a:t>20</a:t>
            </a:fld>
            <a:endParaRPr lang="en-US"/>
          </a:p>
        </p:txBody>
      </p:sp>
      <p:sp>
        <p:nvSpPr>
          <p:cNvPr id="4" name="TextBox 3">
            <a:extLst>
              <a:ext uri="{FF2B5EF4-FFF2-40B4-BE49-F238E27FC236}">
                <a16:creationId xmlns:a16="http://schemas.microsoft.com/office/drawing/2014/main" id="{7C7A1F21-3466-8DEF-8437-1DD3F5728418}"/>
              </a:ext>
            </a:extLst>
          </p:cNvPr>
          <p:cNvSpPr txBox="1"/>
          <p:nvPr/>
        </p:nvSpPr>
        <p:spPr>
          <a:xfrm>
            <a:off x="339213" y="250725"/>
            <a:ext cx="11577484" cy="5803512"/>
          </a:xfrm>
          <a:prstGeom prst="rect">
            <a:avLst/>
          </a:prstGeom>
          <a:noFill/>
        </p:spPr>
        <p:txBody>
          <a:bodyPr wrap="square" rtlCol="0">
            <a:spAutoFit/>
          </a:bodyPr>
          <a:lstStyle/>
          <a:p>
            <a:pPr>
              <a:lnSpc>
                <a:spcPct val="150000"/>
              </a:lnSpc>
            </a:pPr>
            <a:r>
              <a:rPr lang="en-US" sz="2500" b="1" dirty="0">
                <a:solidFill>
                  <a:srgbClr val="0000FF"/>
                </a:solidFill>
                <a:highlight>
                  <a:srgbClr val="FFFF00"/>
                </a:highlight>
              </a:rPr>
              <a:t>Summary</a:t>
            </a:r>
          </a:p>
          <a:p>
            <a:pPr>
              <a:lnSpc>
                <a:spcPct val="150000"/>
              </a:lnSpc>
            </a:pPr>
            <a:r>
              <a:rPr lang="en-US" sz="2500" dirty="0">
                <a:solidFill>
                  <a:schemeClr val="bg1"/>
                </a:solidFill>
              </a:rPr>
              <a:t>This paper is based on the year 544 BC, the year Lord Buddha attained Parinirvana. </a:t>
            </a:r>
          </a:p>
          <a:p>
            <a:pPr>
              <a:lnSpc>
                <a:spcPct val="150000"/>
              </a:lnSpc>
            </a:pPr>
            <a:r>
              <a:rPr lang="en-US" sz="2500" dirty="0">
                <a:solidFill>
                  <a:schemeClr val="bg1"/>
                </a:solidFill>
              </a:rPr>
              <a:t>If 483 BC is considered instead, the era recalculations mentioned above would be incorrect, and the Buddhist Year in 2026 AD, shown as “2570”, would have to be adjusted to “2509”, a reduction of 61 years.</a:t>
            </a:r>
          </a:p>
          <a:p>
            <a:pPr>
              <a:lnSpc>
                <a:spcPct val="150000"/>
              </a:lnSpc>
            </a:pPr>
            <a:endParaRPr lang="en-US" sz="2500" dirty="0">
              <a:solidFill>
                <a:schemeClr val="bg1"/>
              </a:solidFill>
            </a:endParaRPr>
          </a:p>
          <a:p>
            <a:pPr>
              <a:lnSpc>
                <a:spcPct val="150000"/>
              </a:lnSpc>
            </a:pPr>
            <a:r>
              <a:rPr lang="en-US" sz="2500" dirty="0">
                <a:solidFill>
                  <a:schemeClr val="bg1"/>
                </a:solidFill>
              </a:rPr>
              <a:t>Therefore, scholars studying, writing, and teaching Buddhist history should consider the view of Western scholars of 638 BC while also acknowledging the Theravada Buddhist tradition that recognizes 544 BC as the year of the Buddha's Parinirvana. It is necessary to compare and present these two era calculations for clarity.</a:t>
            </a:r>
          </a:p>
        </p:txBody>
      </p:sp>
    </p:spTree>
    <p:extLst>
      <p:ext uri="{BB962C8B-B14F-4D97-AF65-F5344CB8AC3E}">
        <p14:creationId xmlns:p14="http://schemas.microsoft.com/office/powerpoint/2010/main" val="99855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23BA5BC-B3B9-A88B-4F44-64CFF7CF141A}"/>
              </a:ext>
            </a:extLst>
          </p:cNvPr>
          <p:cNvSpPr txBox="1"/>
          <p:nvPr/>
        </p:nvSpPr>
        <p:spPr>
          <a:xfrm>
            <a:off x="290052" y="191467"/>
            <a:ext cx="11710219" cy="2304477"/>
          </a:xfrm>
          <a:prstGeom prst="rect">
            <a:avLst/>
          </a:prstGeom>
          <a:noFill/>
        </p:spPr>
        <p:txBody>
          <a:bodyPr wrap="square" rtlCol="0">
            <a:spAutoFit/>
          </a:bodyPr>
          <a:lstStyle/>
          <a:p>
            <a:pPr>
              <a:lnSpc>
                <a:spcPct val="200000"/>
              </a:lnSpc>
            </a:pP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ယခုနှစ</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မြန်မာ</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သက္ကရာဇ</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“၁၃၈၈” (138</a:t>
            </a:r>
            <a:r>
              <a:rPr lang="en-US" sz="2500" kern="100" dirty="0">
                <a:solidFill>
                  <a:schemeClr val="bg1"/>
                </a:solidFill>
                <a:latin typeface="Pyidaungsu" panose="020B0502040204020203" pitchFamily="34" charset="0"/>
                <a:ea typeface="Yu Mincho" panose="02020400000000000000" pitchFamily="18" charset="-128"/>
                <a:cs typeface="Times New Roman" panose="02020603050405020304" pitchFamily="18" charset="0"/>
              </a:rPr>
              <a:t>8</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+638= 2026 AD)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ဖြစ်သလို</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(AD 2026-638= 1388 ME)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638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ဆိုတာ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(638 AD)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ပထမဆုံးသိရန်ကတော</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သက္ကရာဇ်ဖြိုခြင်း</a:t>
            </a:r>
            <a:r>
              <a:rPr lang="en-US" sz="25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a:t>
            </a:r>
            <a:r>
              <a:rPr lang="en-US" sz="25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ဏဝစန္ဒ</a:t>
            </a:r>
            <a:r>
              <a:rPr lang="en-US" sz="25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a:t>
            </a:r>
            <a:r>
              <a:rPr lang="en-US" sz="25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ဒေါဒေါရသ</a:t>
            </a:r>
            <a:r>
              <a:rPr lang="en-US" sz="25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a:t>
            </a:r>
            <a:r>
              <a:rPr lang="en-US" sz="25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ခဆပဉ္စ</a:t>
            </a:r>
            <a:r>
              <a:rPr lang="en-US" sz="2500" b="1"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အကြောင်းများ</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5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ဖြစ်ပါတယ</a:t>
            </a:r>
            <a:r>
              <a:rPr lang="en-US" sz="25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endParaRPr lang="en-US" sz="25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p:txBody>
      </p:sp>
      <p:sp>
        <p:nvSpPr>
          <p:cNvPr id="3" name="TextBox 2">
            <a:extLst>
              <a:ext uri="{FF2B5EF4-FFF2-40B4-BE49-F238E27FC236}">
                <a16:creationId xmlns:a16="http://schemas.microsoft.com/office/drawing/2014/main" id="{28251854-A32D-98A4-B05C-EE2EDD6A9505}"/>
              </a:ext>
            </a:extLst>
          </p:cNvPr>
          <p:cNvSpPr txBox="1"/>
          <p:nvPr/>
        </p:nvSpPr>
        <p:spPr>
          <a:xfrm>
            <a:off x="191729" y="3229097"/>
            <a:ext cx="11808542" cy="3820213"/>
          </a:xfrm>
          <a:prstGeom prst="rect">
            <a:avLst/>
          </a:prstGeom>
          <a:noFill/>
        </p:spPr>
        <p:txBody>
          <a:bodyPr wrap="square" rtlCol="0">
            <a:spAutoFit/>
          </a:bodyPr>
          <a:lstStyle/>
          <a:p>
            <a:pPr>
              <a:lnSpc>
                <a:spcPct val="200000"/>
              </a:lnSpc>
            </a:pPr>
            <a:r>
              <a:rPr lang="en-US" sz="25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For example, the current Myanmar year 1388 (1388 + 638 = 2026 AD) is equivalent to 2026 AD (2026 - 638 = 1388 ME). The number 638 refers to 638 AD. It is crucial to understand the </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recalculation of eras</a:t>
            </a:r>
            <a:r>
              <a:rPr lang="en-US" sz="25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 such as </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a:t>
            </a:r>
            <a:r>
              <a:rPr lang="en-US" sz="2500" kern="100" dirty="0" err="1">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Ṇavacanda</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 (</a:t>
            </a:r>
            <a:r>
              <a:rPr lang="en-US" sz="2500" kern="100" dirty="0" err="1">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ဏဝစန္ဒ</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 “</a:t>
            </a:r>
            <a:r>
              <a:rPr lang="en-US" sz="2500" kern="100" dirty="0" err="1">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Dodorasa</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 (</a:t>
            </a:r>
            <a:r>
              <a:rPr lang="en-US" sz="2500" kern="100" dirty="0" err="1">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ဒေါဒေါရသ</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 and “</a:t>
            </a:r>
            <a:r>
              <a:rPr lang="en-US" sz="2500" kern="100" dirty="0" err="1">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Khachapañca</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 (</a:t>
            </a:r>
            <a:r>
              <a:rPr lang="en-US" sz="2500" kern="100" dirty="0" err="1">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ခဆပဉ္စ</a:t>
            </a:r>
            <a:r>
              <a:rPr lang="en-US" sz="2500" kern="100" dirty="0">
                <a:solidFill>
                  <a:srgbClr val="0000FF"/>
                </a:solidFill>
                <a:effectLst/>
                <a:highlight>
                  <a:srgbClr val="FFFF00"/>
                </a:highlight>
                <a:latin typeface="Arial" panose="020B0604020202020204" pitchFamily="34" charset="0"/>
                <a:ea typeface="Calibri" panose="020F0502020204030204" pitchFamily="34" charset="0"/>
                <a:cs typeface="Arial" panose="020B0604020202020204" pitchFamily="34" charset="0"/>
              </a:rPr>
              <a:t>)</a:t>
            </a:r>
            <a:r>
              <a:rPr lang="en-US" sz="25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p>
          <a:p>
            <a:pPr>
              <a:lnSpc>
                <a:spcPct val="200000"/>
              </a:lnSpc>
            </a:pPr>
            <a:endParaRPr lang="en-US" sz="2500" dirty="0">
              <a:solidFill>
                <a:schemeClr val="bg1"/>
              </a:solidFill>
              <a:latin typeface="Arial" panose="020B0604020202020204" pitchFamily="34" charset="0"/>
              <a:cs typeface="Arial" panose="020B0604020202020204" pitchFamily="34" charset="0"/>
            </a:endParaRPr>
          </a:p>
        </p:txBody>
      </p:sp>
      <p:cxnSp>
        <p:nvCxnSpPr>
          <p:cNvPr id="4" name="Straight Connector 3">
            <a:extLst>
              <a:ext uri="{FF2B5EF4-FFF2-40B4-BE49-F238E27FC236}">
                <a16:creationId xmlns:a16="http://schemas.microsoft.com/office/drawing/2014/main" id="{FDDADB9C-E8C3-1DF0-D1B1-1D7CB264499F}"/>
              </a:ext>
            </a:extLst>
          </p:cNvPr>
          <p:cNvCxnSpPr/>
          <p:nvPr/>
        </p:nvCxnSpPr>
        <p:spPr>
          <a:xfrm>
            <a:off x="0" y="305291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0C226AB7-7FB3-9F08-CA6E-BBDD6BF4E564}"/>
              </a:ext>
            </a:extLst>
          </p:cNvPr>
          <p:cNvSpPr>
            <a:spLocks noGrp="1"/>
          </p:cNvSpPr>
          <p:nvPr>
            <p:ph type="ftr" sz="quarter" idx="11"/>
          </p:nvPr>
        </p:nvSpPr>
        <p:spPr/>
        <p:txBody>
          <a:bodyPr/>
          <a:lstStyle/>
          <a:p>
            <a:r>
              <a:rPr lang="en-US"/>
              <a:t>Dr ZTT</a:t>
            </a:r>
          </a:p>
        </p:txBody>
      </p:sp>
      <p:sp>
        <p:nvSpPr>
          <p:cNvPr id="6" name="Slide Number Placeholder 5">
            <a:extLst>
              <a:ext uri="{FF2B5EF4-FFF2-40B4-BE49-F238E27FC236}">
                <a16:creationId xmlns:a16="http://schemas.microsoft.com/office/drawing/2014/main" id="{8669518F-3370-BB12-86CA-FFFB21E1833F}"/>
              </a:ext>
            </a:extLst>
          </p:cNvPr>
          <p:cNvSpPr>
            <a:spLocks noGrp="1"/>
          </p:cNvSpPr>
          <p:nvPr>
            <p:ph type="sldNum" sz="quarter" idx="12"/>
          </p:nvPr>
        </p:nvSpPr>
        <p:spPr/>
        <p:txBody>
          <a:bodyPr/>
          <a:lstStyle/>
          <a:p>
            <a:fld id="{EC58CD33-C599-4F94-A30C-EC89B92A53F0}" type="slidenum">
              <a:rPr lang="en-US" smtClean="0"/>
              <a:t>3</a:t>
            </a:fld>
            <a:endParaRPr lang="en-US"/>
          </a:p>
        </p:txBody>
      </p:sp>
    </p:spTree>
    <p:extLst>
      <p:ext uri="{BB962C8B-B14F-4D97-AF65-F5344CB8AC3E}">
        <p14:creationId xmlns:p14="http://schemas.microsoft.com/office/powerpoint/2010/main" val="2801659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DD5BD88-4570-4ABF-63B9-1309CD56BFD1}"/>
              </a:ext>
            </a:extLst>
          </p:cNvPr>
          <p:cNvGrpSpPr/>
          <p:nvPr/>
        </p:nvGrpSpPr>
        <p:grpSpPr>
          <a:xfrm>
            <a:off x="204716" y="263714"/>
            <a:ext cx="11846257" cy="6053067"/>
            <a:chOff x="204716" y="263714"/>
            <a:chExt cx="11846257" cy="6053067"/>
          </a:xfrm>
        </p:grpSpPr>
        <p:sp>
          <p:nvSpPr>
            <p:cNvPr id="3" name="TextBox 2">
              <a:extLst>
                <a:ext uri="{FF2B5EF4-FFF2-40B4-BE49-F238E27FC236}">
                  <a16:creationId xmlns:a16="http://schemas.microsoft.com/office/drawing/2014/main" id="{0E24CFFC-DD45-BBD3-20E4-BC9968AEAC0D}"/>
                </a:ext>
              </a:extLst>
            </p:cNvPr>
            <p:cNvSpPr txBox="1"/>
            <p:nvPr/>
          </p:nvSpPr>
          <p:spPr>
            <a:xfrm>
              <a:off x="204716" y="263714"/>
              <a:ext cx="11846257" cy="6053067"/>
            </a:xfrm>
            <a:prstGeom prst="rect">
              <a:avLst/>
            </a:prstGeom>
            <a:solidFill>
              <a:schemeClr val="bg1"/>
            </a:solidFill>
            <a:ln w="114300" cmpd="tri">
              <a:solidFill>
                <a:srgbClr val="0000FF"/>
              </a:solidFill>
            </a:ln>
          </p:spPr>
          <p:txBody>
            <a:bodyPr wrap="square" rtlCol="0">
              <a:spAutoFit/>
            </a:bodyPr>
            <a:lstStyle/>
            <a:p>
              <a:pPr algn="ctr">
                <a:lnSpc>
                  <a:spcPts val="3900"/>
                </a:lnSpc>
              </a:pPr>
              <a:endParaRPr lang="en-US" sz="2800" b="1" dirty="0">
                <a:solidFill>
                  <a:srgbClr val="0000FF"/>
                </a:solidFill>
                <a:latin typeface="Arial" pitchFamily="34" charset="0"/>
                <a:cs typeface="Arial" pitchFamily="34" charset="0"/>
              </a:endParaRPr>
            </a:p>
            <a:p>
              <a:pPr>
                <a:lnSpc>
                  <a:spcPts val="3900"/>
                </a:lnSpc>
              </a:pPr>
              <a:endParaRPr lang="en-US" sz="2800" b="1" dirty="0">
                <a:solidFill>
                  <a:srgbClr val="0000FF"/>
                </a:solidFill>
                <a:latin typeface="Arial" pitchFamily="34" charset="0"/>
                <a:cs typeface="Arial" pitchFamily="34" charset="0"/>
              </a:endParaRPr>
            </a:p>
            <a:p>
              <a:pPr>
                <a:lnSpc>
                  <a:spcPts val="3900"/>
                </a:lnSpc>
              </a:pPr>
              <a:endParaRPr lang="en-US" sz="2800" b="1" dirty="0">
                <a:solidFill>
                  <a:srgbClr val="0000FF"/>
                </a:solidFill>
                <a:latin typeface="Arial" pitchFamily="34" charset="0"/>
                <a:cs typeface="Arial" pitchFamily="34" charset="0"/>
              </a:endParaRP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AD  : Anno Domini</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ခ</a:t>
              </a:r>
              <a:r>
                <a:rPr lang="en-US" sz="2500" b="1" dirty="0">
                  <a:solidFill>
                    <a:srgbClr val="0000FF"/>
                  </a:solidFill>
                  <a:latin typeface="Pyidaungsu" panose="020B0502040204020203" pitchFamily="34" charset="0"/>
                  <a:cs typeface="Pyidaungsu" panose="020B0502040204020203" pitchFamily="34" charset="0"/>
                </a:rPr>
                <a:t>ရ</a:t>
              </a:r>
              <a:r>
                <a:rPr lang="my-MM" sz="2500" b="1" dirty="0">
                  <a:solidFill>
                    <a:srgbClr val="0000FF"/>
                  </a:solidFill>
                  <a:latin typeface="Pyidaungsu" panose="020B0502040204020203" pitchFamily="34" charset="0"/>
                  <a:cs typeface="Pyidaungsu" panose="020B0502040204020203" pitchFamily="34" charset="0"/>
                </a:rPr>
                <a:t>စ</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န</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စ</a:t>
              </a:r>
              <a:r>
                <a:rPr lang="en-US" sz="2500" b="1" dirty="0">
                  <a:solidFill>
                    <a:srgbClr val="0000FF"/>
                  </a:solidFill>
                  <a:latin typeface="Pyidaungsu" panose="020B0502040204020203" pitchFamily="34" charset="0"/>
                  <a:cs typeface="Pyidaungsu" panose="020B0502040204020203" pitchFamily="34" charset="0"/>
                </a:rPr>
                <a:t>်)</a:t>
              </a: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BC  : Before Christ </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ခ</a:t>
              </a:r>
              <a:r>
                <a:rPr lang="en-US" sz="2500" b="1" dirty="0">
                  <a:solidFill>
                    <a:srgbClr val="0000FF"/>
                  </a:solidFill>
                  <a:latin typeface="Pyidaungsu" panose="020B0502040204020203" pitchFamily="34" charset="0"/>
                  <a:cs typeface="Pyidaungsu" panose="020B0502040204020203" pitchFamily="34" charset="0"/>
                </a:rPr>
                <a:t>ရ</a:t>
              </a:r>
              <a:r>
                <a:rPr lang="my-MM" sz="2500" b="1" dirty="0">
                  <a:solidFill>
                    <a:srgbClr val="0000FF"/>
                  </a:solidFill>
                  <a:latin typeface="Pyidaungsu" panose="020B0502040204020203" pitchFamily="34" charset="0"/>
                  <a:cs typeface="Pyidaungsu" panose="020B0502040204020203" pitchFamily="34" charset="0"/>
                </a:rPr>
                <a:t>စ</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တ</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မ</a:t>
              </a:r>
              <a:r>
                <a:rPr lang="en-US" sz="2500" b="1" dirty="0" err="1">
                  <a:solidFill>
                    <a:srgbClr val="0000FF"/>
                  </a:solidFill>
                  <a:latin typeface="Pyidaungsu" panose="020B0502040204020203" pitchFamily="34" charset="0"/>
                  <a:cs typeface="Pyidaungsu" panose="020B0502040204020203" pitchFamily="34" charset="0"/>
                </a:rPr>
                <a:t>ပေ</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မီ</a:t>
              </a:r>
              <a:r>
                <a:rPr lang="my-MM" sz="2500" b="1" dirty="0">
                  <a:solidFill>
                    <a:srgbClr val="0000FF"/>
                  </a:solidFill>
                  <a:latin typeface="Pyidaungsu" panose="020B0502040204020203" pitchFamily="34" charset="0"/>
                  <a:cs typeface="Pyidaungsu" panose="020B0502040204020203" pitchFamily="34" charset="0"/>
                </a:rPr>
                <a:t>န</a:t>
              </a:r>
              <a:r>
                <a:rPr lang="en-US" sz="2500" b="1" dirty="0">
                  <a:solidFill>
                    <a:srgbClr val="0000FF"/>
                  </a:solidFill>
                  <a:latin typeface="Pyidaungsu" panose="020B0502040204020203" pitchFamily="34" charset="0"/>
                  <a:cs typeface="Pyidaungsu" panose="020B0502040204020203" pitchFamily="34" charset="0"/>
                </a:rPr>
                <a:t>ှ</a:t>
              </a:r>
              <a:r>
                <a:rPr lang="my-MM" sz="2500" b="1" dirty="0">
                  <a:solidFill>
                    <a:srgbClr val="0000FF"/>
                  </a:solidFill>
                  <a:latin typeface="Pyidaungsu" panose="020B0502040204020203" pitchFamily="34" charset="0"/>
                  <a:cs typeface="Pyidaungsu" panose="020B0502040204020203" pitchFamily="34" charset="0"/>
                </a:rPr>
                <a:t>စ</a:t>
              </a:r>
              <a:r>
                <a:rPr lang="en-US" sz="2500" b="1" dirty="0">
                  <a:solidFill>
                    <a:srgbClr val="0000FF"/>
                  </a:solidFill>
                  <a:latin typeface="Pyidaungsu" panose="020B0502040204020203" pitchFamily="34" charset="0"/>
                  <a:cs typeface="Pyidaungsu" panose="020B0502040204020203" pitchFamily="34" charset="0"/>
                </a:rPr>
                <a:t>်)</a:t>
              </a: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SE   :  Sasana Era </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သာသနာနှစ</a:t>
              </a:r>
              <a:r>
                <a:rPr lang="en-US" sz="2500" b="1" dirty="0">
                  <a:solidFill>
                    <a:srgbClr val="0000FF"/>
                  </a:solidFill>
                  <a:latin typeface="Pyidaungsu" panose="020B0502040204020203" pitchFamily="34" charset="0"/>
                  <a:cs typeface="Pyidaungsu" panose="020B0502040204020203" pitchFamily="34" charset="0"/>
                </a:rPr>
                <a:t>်)</a:t>
              </a:r>
              <a:r>
                <a:rPr lang="en-US" sz="2800" b="1" dirty="0">
                  <a:solidFill>
                    <a:srgbClr val="0000FF"/>
                  </a:solidFill>
                  <a:latin typeface="Arial" pitchFamily="34" charset="0"/>
                  <a:cs typeface="Arial" pitchFamily="34" charset="0"/>
                </a:rPr>
                <a:t>  </a:t>
              </a:r>
              <a:r>
                <a:rPr lang="en-US" sz="2800" b="1" dirty="0">
                  <a:solidFill>
                    <a:srgbClr val="0000FF"/>
                  </a:solidFill>
                  <a:latin typeface="Times New Roman" panose="02020603050405020304" pitchFamily="18" charset="0"/>
                  <a:cs typeface="Times New Roman" panose="02020603050405020304" pitchFamily="18" charset="0"/>
                </a:rPr>
                <a:t>(Year of Religion) </a:t>
              </a:r>
              <a:r>
                <a:rPr lang="en-US" sz="2800" b="1" dirty="0">
                  <a:solidFill>
                    <a:srgbClr val="FF0000"/>
                  </a:solidFill>
                  <a:latin typeface="Times New Roman" panose="02020603050405020304" pitchFamily="18" charset="0"/>
                  <a:cs typeface="Times New Roman" panose="02020603050405020304" pitchFamily="18" charset="0"/>
                </a:rPr>
                <a:t>2570 SE</a:t>
              </a:r>
              <a:endParaRPr lang="en-US" sz="2800" b="1" dirty="0">
                <a:solidFill>
                  <a:srgbClr val="0000FF"/>
                </a:solidFill>
                <a:latin typeface="Pyidaungsu" panose="020B0502040204020203" pitchFamily="34" charset="0"/>
                <a:cs typeface="Pyidaungsu" panose="020B0502040204020203" pitchFamily="34" charset="0"/>
              </a:endParaRP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AB  : Anno </a:t>
              </a:r>
              <a:r>
                <a:rPr lang="en-US" sz="2800" b="1" dirty="0" err="1">
                  <a:solidFill>
                    <a:srgbClr val="0000FF"/>
                  </a:solidFill>
                  <a:latin typeface="Times New Roman" panose="02020603050405020304" pitchFamily="18" charset="0"/>
                  <a:cs typeface="Times New Roman" panose="02020603050405020304" pitchFamily="18" charset="0"/>
                </a:rPr>
                <a:t>Buddhae</a:t>
              </a:r>
              <a:r>
                <a:rPr lang="en-US" sz="2800" b="1" dirty="0">
                  <a:solidFill>
                    <a:srgbClr val="0000FF"/>
                  </a:solidFill>
                  <a:latin typeface="Times New Roman" panose="02020603050405020304" pitchFamily="18" charset="0"/>
                  <a:cs typeface="Times New Roman" panose="02020603050405020304" pitchFamily="18" charset="0"/>
                </a:rPr>
                <a:t> </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သာသနာနှစ</a:t>
              </a:r>
              <a:r>
                <a:rPr lang="en-US" sz="2500" b="1" dirty="0">
                  <a:solidFill>
                    <a:srgbClr val="0000FF"/>
                  </a:solidFill>
                  <a:latin typeface="Pyidaungsu" panose="020B0502040204020203" pitchFamily="34" charset="0"/>
                  <a:cs typeface="Pyidaungsu" panose="020B0502040204020203" pitchFamily="34" charset="0"/>
                </a:rPr>
                <a:t>်)</a:t>
              </a:r>
              <a:r>
                <a:rPr lang="en-US" sz="2800" b="1" dirty="0">
                  <a:solidFill>
                    <a:srgbClr val="0000FF"/>
                  </a:solidFill>
                  <a:latin typeface="Arial" pitchFamily="34" charset="0"/>
                  <a:cs typeface="Arial" pitchFamily="34" charset="0"/>
                </a:rPr>
                <a:t>  </a:t>
              </a:r>
              <a:r>
                <a:rPr lang="en-US" sz="2500" b="1" dirty="0">
                  <a:solidFill>
                    <a:srgbClr val="0000FF"/>
                  </a:solidFill>
                  <a:latin typeface="Times New Roman" panose="02020603050405020304" pitchFamily="18" charset="0"/>
                  <a:cs typeface="Times New Roman" panose="02020603050405020304" pitchFamily="18" charset="0"/>
                </a:rPr>
                <a:t>(Sasana Sakarit/ Year of Religion) </a:t>
              </a:r>
              <a:r>
                <a:rPr lang="en-US" sz="2800" b="1" dirty="0">
                  <a:solidFill>
                    <a:srgbClr val="FF0000"/>
                  </a:solidFill>
                  <a:latin typeface="Times New Roman" panose="02020603050405020304" pitchFamily="18" charset="0"/>
                  <a:cs typeface="Times New Roman" panose="02020603050405020304" pitchFamily="18" charset="0"/>
                </a:rPr>
                <a:t>2570 AB</a:t>
              </a:r>
              <a:endParaRPr lang="en-US" sz="2500" b="1" dirty="0">
                <a:solidFill>
                  <a:srgbClr val="0000FF"/>
                </a:solidFill>
                <a:latin typeface="Times New Roman" panose="02020603050405020304" pitchFamily="18" charset="0"/>
                <a:cs typeface="Times New Roman" panose="02020603050405020304" pitchFamily="18" charset="0"/>
              </a:endParaRP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BE  : Buddhist Era</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သာသနာနှစ</a:t>
              </a:r>
              <a:r>
                <a:rPr lang="en-US" sz="2500" b="1" dirty="0">
                  <a:solidFill>
                    <a:srgbClr val="0000FF"/>
                  </a:solidFill>
                  <a:latin typeface="Pyidaungsu" panose="020B0502040204020203" pitchFamily="34" charset="0"/>
                  <a:cs typeface="Pyidaungsu" panose="020B0502040204020203" pitchFamily="34" charset="0"/>
                </a:rPr>
                <a:t>်)</a:t>
              </a:r>
              <a:r>
                <a:rPr lang="en-US" sz="2800" b="1" dirty="0">
                  <a:solidFill>
                    <a:srgbClr val="0000FF"/>
                  </a:solidFill>
                  <a:latin typeface="Arial" pitchFamily="34" charset="0"/>
                  <a:cs typeface="Arial" pitchFamily="34" charset="0"/>
                </a:rPr>
                <a:t>  </a:t>
              </a:r>
              <a:r>
                <a:rPr lang="en-US" sz="2500" b="1" dirty="0">
                  <a:solidFill>
                    <a:srgbClr val="0000FF"/>
                  </a:solidFill>
                  <a:latin typeface="Times New Roman" panose="02020603050405020304" pitchFamily="18" charset="0"/>
                  <a:cs typeface="Times New Roman" panose="02020603050405020304" pitchFamily="18" charset="0"/>
                </a:rPr>
                <a:t>(Sasana Sakarit/ Year of Religion) </a:t>
              </a:r>
              <a:r>
                <a:rPr lang="en-US" sz="2800" b="1" dirty="0">
                  <a:solidFill>
                    <a:srgbClr val="FF0000"/>
                  </a:solidFill>
                  <a:latin typeface="Times New Roman" panose="02020603050405020304" pitchFamily="18" charset="0"/>
                  <a:cs typeface="Times New Roman" panose="02020603050405020304" pitchFamily="18" charset="0"/>
                </a:rPr>
                <a:t>2570 BE</a:t>
              </a:r>
              <a:endParaRPr lang="en-US" sz="2500" b="1" dirty="0">
                <a:solidFill>
                  <a:srgbClr val="0000FF"/>
                </a:solidFill>
                <a:latin typeface="Times New Roman" panose="02020603050405020304" pitchFamily="18" charset="0"/>
                <a:cs typeface="Times New Roman" panose="02020603050405020304" pitchFamily="18" charset="0"/>
              </a:endParaRP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BE  : Burmese Era </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မြန်မာသက္ကရာဇ</a:t>
              </a:r>
              <a:r>
                <a:rPr lang="en-US" sz="2500" b="1" dirty="0">
                  <a:solidFill>
                    <a:srgbClr val="0000FF"/>
                  </a:solidFill>
                  <a:latin typeface="Pyidaungsu" panose="020B0502040204020203" pitchFamily="34" charset="0"/>
                  <a:cs typeface="Pyidaungsu" panose="020B0502040204020203" pitchFamily="34" charset="0"/>
                </a:rPr>
                <a:t>်) </a:t>
              </a:r>
              <a:r>
                <a:rPr lang="en-US" sz="2800" b="1" dirty="0">
                  <a:solidFill>
                    <a:srgbClr val="0000FF"/>
                  </a:solidFill>
                  <a:latin typeface="Times New Roman" panose="02020603050405020304" pitchFamily="18" charset="0"/>
                  <a:cs typeface="Times New Roman" panose="02020603050405020304" pitchFamily="18" charset="0"/>
                </a:rPr>
                <a:t>(Koza Sakarit) (Old Use) </a:t>
              </a:r>
              <a:r>
                <a:rPr lang="en-US" sz="2800" b="1" dirty="0">
                  <a:solidFill>
                    <a:srgbClr val="FF0000"/>
                  </a:solidFill>
                  <a:latin typeface="Times New Roman" panose="02020603050405020304" pitchFamily="18" charset="0"/>
                  <a:cs typeface="Times New Roman" panose="02020603050405020304" pitchFamily="18" charset="0"/>
                </a:rPr>
                <a:t>1388 BE </a:t>
              </a:r>
              <a:endParaRPr lang="en-US" sz="2800" b="1" dirty="0">
                <a:solidFill>
                  <a:srgbClr val="0000FF"/>
                </a:solidFill>
                <a:latin typeface="Times New Roman" panose="02020603050405020304" pitchFamily="18" charset="0"/>
                <a:cs typeface="Times New Roman" panose="02020603050405020304" pitchFamily="18" charset="0"/>
              </a:endParaRP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ME : </a:t>
              </a:r>
              <a:r>
                <a:rPr lang="en-US" sz="2800" b="1" dirty="0" err="1">
                  <a:solidFill>
                    <a:srgbClr val="0000FF"/>
                  </a:solidFill>
                  <a:latin typeface="Times New Roman" panose="02020603050405020304" pitchFamily="18" charset="0"/>
                  <a:cs typeface="Times New Roman" panose="02020603050405020304" pitchFamily="18" charset="0"/>
                </a:rPr>
                <a:t>Māha</a:t>
              </a:r>
              <a:r>
                <a:rPr lang="en-US" sz="2800" b="1" dirty="0">
                  <a:solidFill>
                    <a:srgbClr val="0000FF"/>
                  </a:solidFill>
                  <a:latin typeface="Times New Roman" panose="02020603050405020304" pitchFamily="18" charset="0"/>
                  <a:cs typeface="Times New Roman" panose="02020603050405020304" pitchFamily="18" charset="0"/>
                </a:rPr>
                <a:t> Era  </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မဟာသက္ကရာဇ</a:t>
              </a:r>
              <a:r>
                <a:rPr lang="en-US" sz="2500" b="1" dirty="0">
                  <a:solidFill>
                    <a:srgbClr val="0000FF"/>
                  </a:solidFill>
                  <a:latin typeface="Pyidaungsu" panose="020B0502040204020203" pitchFamily="34" charset="0"/>
                  <a:cs typeface="Pyidaungsu" panose="020B0502040204020203" pitchFamily="34" charset="0"/>
                </a:rPr>
                <a:t>်)</a:t>
              </a:r>
            </a:p>
            <a:p>
              <a:pPr>
                <a:lnSpc>
                  <a:spcPts val="3900"/>
                </a:lnSpc>
              </a:pPr>
              <a:r>
                <a:rPr lang="en-US" sz="2800" b="1" dirty="0">
                  <a:solidFill>
                    <a:srgbClr val="0000FF"/>
                  </a:solidFill>
                  <a:latin typeface="Times New Roman" panose="02020603050405020304" pitchFamily="18" charset="0"/>
                  <a:cs typeface="Times New Roman" panose="02020603050405020304" pitchFamily="18" charset="0"/>
                </a:rPr>
                <a:t>ME : Myanmar Era </a:t>
              </a:r>
              <a:r>
                <a:rPr lang="en-US" sz="2800" b="1" dirty="0">
                  <a:solidFill>
                    <a:srgbClr val="0000FF"/>
                  </a:solidFill>
                  <a:latin typeface="Arial" pitchFamily="34" charset="0"/>
                  <a:cs typeface="Arial" pitchFamily="34" charset="0"/>
                </a:rPr>
                <a:t>	</a:t>
              </a:r>
              <a:r>
                <a:rPr lang="en-US" sz="2500" b="1" dirty="0">
                  <a:solidFill>
                    <a:srgbClr val="0000FF"/>
                  </a:solidFill>
                  <a:latin typeface="Pyidaungsu" panose="020B0502040204020203" pitchFamily="34" charset="0"/>
                  <a:cs typeface="Pyidaungsu" panose="020B0502040204020203" pitchFamily="34" charset="0"/>
                </a:rPr>
                <a:t>(</a:t>
              </a:r>
              <a:r>
                <a:rPr lang="en-US" sz="2500" b="1" dirty="0" err="1">
                  <a:solidFill>
                    <a:srgbClr val="0000FF"/>
                  </a:solidFill>
                  <a:latin typeface="Pyidaungsu" panose="020B0502040204020203" pitchFamily="34" charset="0"/>
                  <a:cs typeface="Pyidaungsu" panose="020B0502040204020203" pitchFamily="34" charset="0"/>
                </a:rPr>
                <a:t>မြန်မာသက္ကရာဇ</a:t>
              </a:r>
              <a:r>
                <a:rPr lang="en-US" sz="2500" b="1" dirty="0">
                  <a:solidFill>
                    <a:srgbClr val="0000FF"/>
                  </a:solidFill>
                  <a:latin typeface="Pyidaungsu" panose="020B0502040204020203" pitchFamily="34" charset="0"/>
                  <a:cs typeface="Pyidaungsu" panose="020B0502040204020203" pitchFamily="34" charset="0"/>
                </a:rPr>
                <a:t>်)</a:t>
              </a:r>
              <a:r>
                <a:rPr lang="en-US" sz="2800" b="1" dirty="0">
                  <a:solidFill>
                    <a:srgbClr val="0000FF"/>
                  </a:solidFill>
                  <a:latin typeface="Pyidaungsu" pitchFamily="34" charset="0"/>
                  <a:cs typeface="Pyidaungsu" pitchFamily="34" charset="0"/>
                </a:rPr>
                <a:t> </a:t>
              </a:r>
              <a:r>
                <a:rPr lang="en-US" sz="2800" b="1" dirty="0">
                  <a:solidFill>
                    <a:srgbClr val="0000FF"/>
                  </a:solidFill>
                  <a:latin typeface="Times New Roman" panose="02020603050405020304" pitchFamily="18" charset="0"/>
                  <a:cs typeface="Times New Roman" panose="02020603050405020304" pitchFamily="18" charset="0"/>
                </a:rPr>
                <a:t>(Koza Sakarit)(Recent Use) 					(1386 ME) Now </a:t>
              </a:r>
              <a:r>
                <a:rPr lang="en-US" sz="2800" b="1" dirty="0">
                  <a:solidFill>
                    <a:srgbClr val="FF0000"/>
                  </a:solidFill>
                  <a:latin typeface="Times New Roman" panose="02020603050405020304" pitchFamily="18" charset="0"/>
                  <a:cs typeface="Times New Roman" panose="02020603050405020304" pitchFamily="18" charset="0"/>
                </a:rPr>
                <a:t>(1388 ME) Now</a:t>
              </a:r>
              <a:endParaRPr lang="en-US" sz="2800" b="1" dirty="0">
                <a:solidFill>
                  <a:srgbClr val="0000FF"/>
                </a:solidFill>
                <a:latin typeface="Times New Roman" panose="02020603050405020304" pitchFamily="18" charset="0"/>
                <a:cs typeface="Times New Roman" panose="02020603050405020304" pitchFamily="18" charset="0"/>
              </a:endParaRPr>
            </a:p>
          </p:txBody>
        </p:sp>
        <p:sp>
          <p:nvSpPr>
            <p:cNvPr id="4" name="Scroll: Horizontal 3">
              <a:extLst>
                <a:ext uri="{FF2B5EF4-FFF2-40B4-BE49-F238E27FC236}">
                  <a16:creationId xmlns:a16="http://schemas.microsoft.com/office/drawing/2014/main" id="{A0C1A136-BE0E-5C14-453A-FAE6930E1546}"/>
                </a:ext>
              </a:extLst>
            </p:cNvPr>
            <p:cNvSpPr/>
            <p:nvPr/>
          </p:nvSpPr>
          <p:spPr>
            <a:xfrm>
              <a:off x="2756848" y="608225"/>
              <a:ext cx="9157647" cy="887896"/>
            </a:xfrm>
            <a:prstGeom prst="horizontalScroll">
              <a:avLst/>
            </a:prstGeom>
            <a:solidFill>
              <a:srgbClr val="0000FF"/>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2BB3BA6-063F-9BC8-900E-88D989820AD6}"/>
                </a:ext>
              </a:extLst>
            </p:cNvPr>
            <p:cNvSpPr txBox="1"/>
            <p:nvPr/>
          </p:nvSpPr>
          <p:spPr>
            <a:xfrm>
              <a:off x="2756848" y="780707"/>
              <a:ext cx="9157647" cy="477054"/>
            </a:xfrm>
            <a:prstGeom prst="rect">
              <a:avLst/>
            </a:prstGeom>
            <a:noFill/>
            <a:ln>
              <a:solidFill>
                <a:srgbClr val="0000FF"/>
              </a:solidFill>
            </a:ln>
          </p:spPr>
          <p:txBody>
            <a:bodyPr wrap="square" rtlCol="0">
              <a:spAutoFit/>
            </a:bodyPr>
            <a:lstStyle/>
            <a:p>
              <a:pPr algn="ctr"/>
              <a:r>
                <a:rPr lang="en-US" sz="2500" b="1" dirty="0">
                  <a:solidFill>
                    <a:schemeClr val="bg1"/>
                  </a:solidFill>
                  <a:effectLst/>
                  <a:latin typeface="Times New Roman" panose="02020603050405020304" pitchFamily="18" charset="0"/>
                  <a:ea typeface="Calibri" panose="020F0502020204030204" pitchFamily="34" charset="0"/>
                </a:rPr>
                <a:t>Ṇavacanda</a:t>
              </a:r>
              <a:r>
                <a:rPr lang="en-US" sz="2500" dirty="0">
                  <a:solidFill>
                    <a:schemeClr val="bg1"/>
                  </a:solidFill>
                  <a:effectLst/>
                  <a:latin typeface="Times New Roman" panose="02020603050405020304" pitchFamily="18" charset="0"/>
                  <a:ea typeface="Calibri" panose="020F0502020204030204" pitchFamily="34" charset="0"/>
                </a:rPr>
                <a:t> </a:t>
              </a:r>
              <a:r>
                <a:rPr lang="en-US" sz="2300" dirty="0">
                  <a:solidFill>
                    <a:schemeClr val="bg1"/>
                  </a:solidFill>
                  <a:effectLst/>
                  <a:latin typeface="Times New Roman" panose="02020603050405020304" pitchFamily="18" charset="0"/>
                  <a:ea typeface="Calibri" panose="020F0502020204030204" pitchFamily="34" charset="0"/>
                </a:rPr>
                <a:t>(</a:t>
              </a:r>
              <a:r>
                <a:rPr lang="my-MM" sz="2300" b="1" dirty="0">
                  <a:solidFill>
                    <a:schemeClr val="bg1"/>
                  </a:solidFill>
                  <a:latin typeface="Pyidaungsu" panose="020B0502040204020203" pitchFamily="34" charset="0"/>
                  <a:cs typeface="Pyidaungsu" panose="020B0502040204020203" pitchFamily="34" charset="0"/>
                </a:rPr>
                <a:t>ဏ</a:t>
              </a:r>
              <a:r>
                <a:rPr lang="en-US" sz="2300" b="1" dirty="0">
                  <a:solidFill>
                    <a:schemeClr val="bg1"/>
                  </a:solidFill>
                  <a:latin typeface="Pyidaungsu" panose="020B0502040204020203" pitchFamily="34" charset="0"/>
                  <a:cs typeface="Pyidaungsu" panose="020B0502040204020203" pitchFamily="34" charset="0"/>
                </a:rPr>
                <a:t>ဝ</a:t>
              </a:r>
              <a:r>
                <a:rPr lang="my-MM" sz="2300" b="1" dirty="0">
                  <a:solidFill>
                    <a:schemeClr val="bg1"/>
                  </a:solidFill>
                  <a:latin typeface="Pyidaungsu" panose="020B0502040204020203" pitchFamily="34" charset="0"/>
                  <a:cs typeface="Pyidaungsu" panose="020B0502040204020203" pitchFamily="34" charset="0"/>
                </a:rPr>
                <a:t>စ</a:t>
              </a:r>
              <a:r>
                <a:rPr lang="en-US" sz="2300" b="1" dirty="0">
                  <a:solidFill>
                    <a:schemeClr val="bg1"/>
                  </a:solidFill>
                  <a:latin typeface="Pyidaungsu" panose="020B0502040204020203" pitchFamily="34" charset="0"/>
                  <a:cs typeface="Pyidaungsu" panose="020B0502040204020203" pitchFamily="34" charset="0"/>
                </a:rPr>
                <a:t>န</a:t>
              </a:r>
              <a:r>
                <a:rPr lang="my-MM" sz="2300" b="1" dirty="0">
                  <a:solidFill>
                    <a:schemeClr val="bg1"/>
                  </a:solidFill>
                  <a:latin typeface="Pyidaungsu" panose="020B0502040204020203" pitchFamily="34" charset="0"/>
                  <a:cs typeface="Pyidaungsu" panose="020B0502040204020203" pitchFamily="34" charset="0"/>
                </a:rPr>
                <a:t>္</a:t>
              </a:r>
              <a:r>
                <a:rPr lang="en-US" sz="2300" b="1" dirty="0">
                  <a:solidFill>
                    <a:schemeClr val="bg1"/>
                  </a:solidFill>
                  <a:latin typeface="Pyidaungsu" panose="020B0502040204020203" pitchFamily="34" charset="0"/>
                  <a:cs typeface="Pyidaungsu" panose="020B0502040204020203" pitchFamily="34" charset="0"/>
                </a:rPr>
                <a:t>ဒ)</a:t>
              </a:r>
              <a:r>
                <a:rPr lang="my-MM" sz="2300" b="1" dirty="0">
                  <a:solidFill>
                    <a:schemeClr val="bg1"/>
                  </a:solidFill>
                  <a:latin typeface="Pyidaungsu" panose="020B0502040204020203" pitchFamily="34" charset="0"/>
                  <a:cs typeface="Pyidaungsu" panose="020B0502040204020203" pitchFamily="34" charset="0"/>
                </a:rPr>
                <a:t>၊</a:t>
              </a:r>
              <a:r>
                <a:rPr lang="en-US" sz="2500" b="1" dirty="0">
                  <a:solidFill>
                    <a:schemeClr val="bg1"/>
                  </a:solidFill>
                  <a:latin typeface="Pyidaungsu" panose="020B0502040204020203" pitchFamily="34" charset="0"/>
                  <a:cs typeface="Pyidaungsu" panose="020B0502040204020203" pitchFamily="34" charset="0"/>
                </a:rPr>
                <a:t> </a:t>
              </a:r>
              <a:r>
                <a:rPr lang="en-US" sz="2500" b="1" dirty="0">
                  <a:solidFill>
                    <a:schemeClr val="bg1"/>
                  </a:solidFill>
                  <a:effectLst/>
                  <a:latin typeface="Times New Roman" panose="02020603050405020304" pitchFamily="18" charset="0"/>
                  <a:ea typeface="Calibri" panose="020F0502020204030204" pitchFamily="34" charset="0"/>
                </a:rPr>
                <a:t>Dodorasa </a:t>
              </a:r>
              <a:r>
                <a:rPr lang="en-US" sz="2300" b="1" dirty="0">
                  <a:solidFill>
                    <a:schemeClr val="bg1"/>
                  </a:solidFill>
                  <a:effectLst/>
                  <a:latin typeface="Times New Roman" panose="02020603050405020304" pitchFamily="18" charset="0"/>
                  <a:ea typeface="Calibri" panose="020F0502020204030204" pitchFamily="34" charset="0"/>
                </a:rPr>
                <a:t>(</a:t>
              </a:r>
              <a:r>
                <a:rPr lang="my-MM" sz="2300" b="1" dirty="0">
                  <a:solidFill>
                    <a:schemeClr val="bg1"/>
                  </a:solidFill>
                  <a:latin typeface="Pyidaungsu" panose="020B0502040204020203" pitchFamily="34" charset="0"/>
                  <a:cs typeface="Pyidaungsu" panose="020B0502040204020203" pitchFamily="34" charset="0"/>
                </a:rPr>
                <a:t>ဒ</a:t>
              </a:r>
              <a:r>
                <a:rPr lang="en-US" sz="2300" b="1" dirty="0">
                  <a:solidFill>
                    <a:schemeClr val="bg1"/>
                  </a:solidFill>
                  <a:latin typeface="Pyidaungsu" panose="020B0502040204020203" pitchFamily="34" charset="0"/>
                  <a:cs typeface="Pyidaungsu" panose="020B0502040204020203" pitchFamily="34" charset="0"/>
                </a:rPr>
                <a:t>ေါ</a:t>
              </a:r>
              <a:r>
                <a:rPr lang="my-MM" sz="2300" b="1" dirty="0">
                  <a:solidFill>
                    <a:schemeClr val="bg1"/>
                  </a:solidFill>
                  <a:latin typeface="Pyidaungsu" panose="020B0502040204020203" pitchFamily="34" charset="0"/>
                  <a:cs typeface="Pyidaungsu" panose="020B0502040204020203" pitchFamily="34" charset="0"/>
                </a:rPr>
                <a:t>ဒ</a:t>
              </a:r>
              <a:r>
                <a:rPr lang="en-US" sz="2300" b="1" dirty="0">
                  <a:solidFill>
                    <a:schemeClr val="bg1"/>
                  </a:solidFill>
                  <a:latin typeface="Pyidaungsu" panose="020B0502040204020203" pitchFamily="34" charset="0"/>
                  <a:cs typeface="Pyidaungsu" panose="020B0502040204020203" pitchFamily="34" charset="0"/>
                </a:rPr>
                <a:t>ေ</a:t>
              </a:r>
              <a:r>
                <a:rPr lang="my-MM" sz="2300" b="1" dirty="0">
                  <a:solidFill>
                    <a:schemeClr val="bg1"/>
                  </a:solidFill>
                  <a:latin typeface="Pyidaungsu" panose="020B0502040204020203" pitchFamily="34" charset="0"/>
                  <a:cs typeface="Pyidaungsu" panose="020B0502040204020203" pitchFamily="34" charset="0"/>
                </a:rPr>
                <a:t>ါ</a:t>
              </a:r>
              <a:r>
                <a:rPr lang="en-US" sz="2300" b="1" dirty="0">
                  <a:solidFill>
                    <a:schemeClr val="bg1"/>
                  </a:solidFill>
                  <a:latin typeface="Pyidaungsu" panose="020B0502040204020203" pitchFamily="34" charset="0"/>
                  <a:cs typeface="Pyidaungsu" panose="020B0502040204020203" pitchFamily="34" charset="0"/>
                </a:rPr>
                <a:t>ရ</a:t>
              </a:r>
              <a:r>
                <a:rPr lang="my-MM" sz="2300" b="1" dirty="0">
                  <a:solidFill>
                    <a:schemeClr val="bg1"/>
                  </a:solidFill>
                  <a:latin typeface="Pyidaungsu" panose="020B0502040204020203" pitchFamily="34" charset="0"/>
                  <a:cs typeface="Pyidaungsu" panose="020B0502040204020203" pitchFamily="34" charset="0"/>
                </a:rPr>
                <a:t>သ</a:t>
              </a:r>
              <a:r>
                <a:rPr lang="en-US" sz="2300" b="1" dirty="0">
                  <a:solidFill>
                    <a:schemeClr val="bg1"/>
                  </a:solidFill>
                  <a:latin typeface="Pyidaungsu" panose="020B0502040204020203" pitchFamily="34" charset="0"/>
                  <a:cs typeface="Pyidaungsu" panose="020B0502040204020203" pitchFamily="34" charset="0"/>
                </a:rPr>
                <a:t>)၊</a:t>
              </a:r>
              <a:r>
                <a:rPr lang="en-US" sz="2500" b="1" dirty="0">
                  <a:solidFill>
                    <a:schemeClr val="bg1"/>
                  </a:solidFill>
                  <a:latin typeface="Pyidaungsu" panose="020B0502040204020203" pitchFamily="34" charset="0"/>
                  <a:cs typeface="Pyidaungsu" panose="020B0502040204020203" pitchFamily="34" charset="0"/>
                </a:rPr>
                <a:t> </a:t>
              </a:r>
              <a:r>
                <a:rPr lang="en-US" sz="2500" b="1" dirty="0">
                  <a:solidFill>
                    <a:schemeClr val="bg1"/>
                  </a:solidFill>
                  <a:effectLst/>
                  <a:latin typeface="Times New Roman" panose="02020603050405020304" pitchFamily="18" charset="0"/>
                  <a:ea typeface="Calibri" panose="020F0502020204030204" pitchFamily="34" charset="0"/>
                </a:rPr>
                <a:t>Khachapañca</a:t>
              </a:r>
              <a:r>
                <a:rPr lang="en-US" sz="2500" dirty="0">
                  <a:solidFill>
                    <a:schemeClr val="bg1"/>
                  </a:solidFill>
                  <a:effectLst/>
                  <a:latin typeface="Times New Roman" panose="02020603050405020304" pitchFamily="18" charset="0"/>
                  <a:ea typeface="Calibri" panose="020F0502020204030204" pitchFamily="34" charset="0"/>
                </a:rPr>
                <a:t> </a:t>
              </a:r>
              <a:r>
                <a:rPr lang="en-US" sz="2300" b="1" dirty="0">
                  <a:solidFill>
                    <a:schemeClr val="bg1"/>
                  </a:solidFill>
                  <a:effectLst/>
                  <a:latin typeface="Times New Roman" panose="02020603050405020304" pitchFamily="18" charset="0"/>
                  <a:ea typeface="Calibri" panose="020F0502020204030204" pitchFamily="34" charset="0"/>
                </a:rPr>
                <a:t>(</a:t>
              </a:r>
              <a:r>
                <a:rPr lang="my-MM" sz="2300" b="1" dirty="0">
                  <a:solidFill>
                    <a:schemeClr val="bg1"/>
                  </a:solidFill>
                  <a:latin typeface="Pyidaungsu" panose="020B0502040204020203" pitchFamily="34" charset="0"/>
                  <a:cs typeface="Pyidaungsu" panose="020B0502040204020203" pitchFamily="34" charset="0"/>
                </a:rPr>
                <a:t>ခ</a:t>
              </a:r>
              <a:r>
                <a:rPr lang="en-US" sz="2300" b="1" dirty="0">
                  <a:solidFill>
                    <a:schemeClr val="bg1"/>
                  </a:solidFill>
                  <a:latin typeface="Pyidaungsu" panose="020B0502040204020203" pitchFamily="34" charset="0"/>
                  <a:cs typeface="Pyidaungsu" panose="020B0502040204020203" pitchFamily="34" charset="0"/>
                </a:rPr>
                <a:t>ဆ</a:t>
              </a:r>
              <a:r>
                <a:rPr lang="my-MM" sz="2300" b="1" dirty="0">
                  <a:solidFill>
                    <a:schemeClr val="bg1"/>
                  </a:solidFill>
                  <a:latin typeface="Pyidaungsu" panose="020B0502040204020203" pitchFamily="34" charset="0"/>
                  <a:cs typeface="Pyidaungsu" panose="020B0502040204020203" pitchFamily="34" charset="0"/>
                </a:rPr>
                <a:t>ပ</a:t>
              </a:r>
              <a:r>
                <a:rPr lang="en-US" sz="2300" b="1" dirty="0" err="1">
                  <a:solidFill>
                    <a:schemeClr val="bg1"/>
                  </a:solidFill>
                  <a:latin typeface="Pyidaungsu" panose="020B0502040204020203" pitchFamily="34" charset="0"/>
                  <a:cs typeface="Pyidaungsu" panose="020B0502040204020203" pitchFamily="34" charset="0"/>
                </a:rPr>
                <a:t>ဥ္စ</a:t>
              </a:r>
              <a:r>
                <a:rPr lang="en-US" sz="2300" b="1" dirty="0">
                  <a:solidFill>
                    <a:schemeClr val="bg1"/>
                  </a:solidFill>
                  <a:latin typeface="Pyidaungsu" panose="020B0502040204020203" pitchFamily="34" charset="0"/>
                  <a:cs typeface="Pyidaungsu" panose="020B0502040204020203" pitchFamily="34" charset="0"/>
                </a:rPr>
                <a:t>)</a:t>
              </a:r>
            </a:p>
          </p:txBody>
        </p:sp>
        <p:sp>
          <p:nvSpPr>
            <p:cNvPr id="6" name="Rectangle 5">
              <a:extLst>
                <a:ext uri="{FF2B5EF4-FFF2-40B4-BE49-F238E27FC236}">
                  <a16:creationId xmlns:a16="http://schemas.microsoft.com/office/drawing/2014/main" id="{1AFF0B76-3528-B53A-E2DF-0CFECB29A4B3}"/>
                </a:ext>
              </a:extLst>
            </p:cNvPr>
            <p:cNvSpPr/>
            <p:nvPr/>
          </p:nvSpPr>
          <p:spPr>
            <a:xfrm>
              <a:off x="268797" y="2810246"/>
              <a:ext cx="631951" cy="290816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C778FFC7-99AB-532A-A73C-CDD5175EB0CB}"/>
                </a:ext>
              </a:extLst>
            </p:cNvPr>
            <p:cNvGrpSpPr/>
            <p:nvPr/>
          </p:nvGrpSpPr>
          <p:grpSpPr>
            <a:xfrm>
              <a:off x="227857" y="331226"/>
              <a:ext cx="2607362" cy="1472839"/>
              <a:chOff x="6851374" y="717275"/>
              <a:chExt cx="2607362" cy="1472839"/>
            </a:xfrm>
          </p:grpSpPr>
          <p:sp>
            <p:nvSpPr>
              <p:cNvPr id="8" name="TextBox 7">
                <a:extLst>
                  <a:ext uri="{FF2B5EF4-FFF2-40B4-BE49-F238E27FC236}">
                    <a16:creationId xmlns:a16="http://schemas.microsoft.com/office/drawing/2014/main" id="{370D3103-49A7-0BC2-238F-3E9255CB5F4D}"/>
                  </a:ext>
                </a:extLst>
              </p:cNvPr>
              <p:cNvSpPr txBox="1"/>
              <p:nvPr/>
            </p:nvSpPr>
            <p:spPr>
              <a:xfrm>
                <a:off x="6851374" y="717275"/>
                <a:ext cx="1086678" cy="553998"/>
              </a:xfrm>
              <a:prstGeom prst="rect">
                <a:avLst/>
              </a:prstGeom>
              <a:noFill/>
            </p:spPr>
            <p:txBody>
              <a:bodyPr wrap="square" rtlCol="0">
                <a:spAutoFit/>
              </a:bodyPr>
              <a:lstStyle/>
              <a:p>
                <a:r>
                  <a:rPr lang="en-US" sz="3000" b="1" dirty="0">
                    <a:latin typeface="Times New Roman" panose="02020603050405020304" pitchFamily="18" charset="0"/>
                    <a:cs typeface="Times New Roman" panose="02020603050405020304" pitchFamily="18" charset="0"/>
                  </a:rPr>
                  <a:t>THE</a:t>
                </a:r>
              </a:p>
            </p:txBody>
          </p:sp>
          <p:sp>
            <p:nvSpPr>
              <p:cNvPr id="9" name="TextBox 8">
                <a:extLst>
                  <a:ext uri="{FF2B5EF4-FFF2-40B4-BE49-F238E27FC236}">
                    <a16:creationId xmlns:a16="http://schemas.microsoft.com/office/drawing/2014/main" id="{0127F538-69DC-9BD6-7D02-23142A988080}"/>
                  </a:ext>
                </a:extLst>
              </p:cNvPr>
              <p:cNvSpPr txBox="1"/>
              <p:nvPr/>
            </p:nvSpPr>
            <p:spPr>
              <a:xfrm>
                <a:off x="6864626" y="1002198"/>
                <a:ext cx="2594110" cy="646331"/>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BUDDHIST</a:t>
                </a:r>
              </a:p>
            </p:txBody>
          </p:sp>
          <p:sp>
            <p:nvSpPr>
              <p:cNvPr id="10" name="TextBox 9">
                <a:extLst>
                  <a:ext uri="{FF2B5EF4-FFF2-40B4-BE49-F238E27FC236}">
                    <a16:creationId xmlns:a16="http://schemas.microsoft.com/office/drawing/2014/main" id="{DBEF4FD1-3517-0B6B-3F2C-CA6B28588D69}"/>
                  </a:ext>
                </a:extLst>
              </p:cNvPr>
              <p:cNvSpPr txBox="1"/>
              <p:nvPr/>
            </p:nvSpPr>
            <p:spPr>
              <a:xfrm>
                <a:off x="6851374" y="1251395"/>
                <a:ext cx="1683026" cy="938719"/>
              </a:xfrm>
              <a:prstGeom prst="rect">
                <a:avLst/>
              </a:prstGeom>
              <a:noFill/>
            </p:spPr>
            <p:txBody>
              <a:bodyPr wrap="square" rtlCol="0">
                <a:spAutoFit/>
              </a:bodyPr>
              <a:lstStyle/>
              <a:p>
                <a:r>
                  <a:rPr lang="en-US" sz="5500" b="1" dirty="0">
                    <a:latin typeface="Times New Roman" panose="02020603050405020304" pitchFamily="18" charset="0"/>
                    <a:cs typeface="Times New Roman" panose="02020603050405020304" pitchFamily="18" charset="0"/>
                  </a:rPr>
                  <a:t>ERA</a:t>
                </a:r>
              </a:p>
            </p:txBody>
          </p:sp>
        </p:grpSp>
      </p:grpSp>
      <p:sp>
        <p:nvSpPr>
          <p:cNvPr id="11" name="Footer Placeholder 10">
            <a:extLst>
              <a:ext uri="{FF2B5EF4-FFF2-40B4-BE49-F238E27FC236}">
                <a16:creationId xmlns:a16="http://schemas.microsoft.com/office/drawing/2014/main" id="{AC310DDD-7165-CE04-1279-5967D1CC6F97}"/>
              </a:ext>
            </a:extLst>
          </p:cNvPr>
          <p:cNvSpPr>
            <a:spLocks noGrp="1"/>
          </p:cNvSpPr>
          <p:nvPr>
            <p:ph type="ftr" sz="quarter" idx="11"/>
          </p:nvPr>
        </p:nvSpPr>
        <p:spPr/>
        <p:txBody>
          <a:bodyPr/>
          <a:lstStyle/>
          <a:p>
            <a:r>
              <a:rPr lang="en-US"/>
              <a:t>Dr ZTT</a:t>
            </a:r>
          </a:p>
        </p:txBody>
      </p:sp>
      <p:sp>
        <p:nvSpPr>
          <p:cNvPr id="12" name="Slide Number Placeholder 11">
            <a:extLst>
              <a:ext uri="{FF2B5EF4-FFF2-40B4-BE49-F238E27FC236}">
                <a16:creationId xmlns:a16="http://schemas.microsoft.com/office/drawing/2014/main" id="{343A01BB-53B4-AE2D-9834-53D3A8D3AEE5}"/>
              </a:ext>
            </a:extLst>
          </p:cNvPr>
          <p:cNvSpPr>
            <a:spLocks noGrp="1"/>
          </p:cNvSpPr>
          <p:nvPr>
            <p:ph type="sldNum" sz="quarter" idx="12"/>
          </p:nvPr>
        </p:nvSpPr>
        <p:spPr/>
        <p:txBody>
          <a:bodyPr/>
          <a:lstStyle/>
          <a:p>
            <a:fld id="{EC58CD33-C599-4F94-A30C-EC89B92A53F0}" type="slidenum">
              <a:rPr lang="en-US" smtClean="0"/>
              <a:t>4</a:t>
            </a:fld>
            <a:endParaRPr lang="en-US"/>
          </a:p>
        </p:txBody>
      </p:sp>
    </p:spTree>
    <p:extLst>
      <p:ext uri="{BB962C8B-B14F-4D97-AF65-F5344CB8AC3E}">
        <p14:creationId xmlns:p14="http://schemas.microsoft.com/office/powerpoint/2010/main" val="60576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AFE4CD3-6B30-E9B4-6D65-74683E65ED29}"/>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1417A3C4-C464-039E-088A-6F4076967A64}"/>
              </a:ext>
            </a:extLst>
          </p:cNvPr>
          <p:cNvSpPr>
            <a:spLocks noGrp="1"/>
          </p:cNvSpPr>
          <p:nvPr>
            <p:ph type="sldNum" sz="quarter" idx="12"/>
          </p:nvPr>
        </p:nvSpPr>
        <p:spPr/>
        <p:txBody>
          <a:bodyPr/>
          <a:lstStyle/>
          <a:p>
            <a:fld id="{EC58CD33-C599-4F94-A30C-EC89B92A53F0}" type="slidenum">
              <a:rPr lang="en-US" smtClean="0"/>
              <a:t>5</a:t>
            </a:fld>
            <a:endParaRPr lang="en-US"/>
          </a:p>
        </p:txBody>
      </p:sp>
      <p:sp>
        <p:nvSpPr>
          <p:cNvPr id="4" name="TextBox 3">
            <a:extLst>
              <a:ext uri="{FF2B5EF4-FFF2-40B4-BE49-F238E27FC236}">
                <a16:creationId xmlns:a16="http://schemas.microsoft.com/office/drawing/2014/main" id="{987C5832-4B68-2B89-6CC9-D084FBE76FC4}"/>
              </a:ext>
            </a:extLst>
          </p:cNvPr>
          <p:cNvSpPr txBox="1"/>
          <p:nvPr/>
        </p:nvSpPr>
        <p:spPr>
          <a:xfrm>
            <a:off x="648928" y="1917291"/>
            <a:ext cx="10704871" cy="2518703"/>
          </a:xfrm>
          <a:prstGeom prst="rect">
            <a:avLst/>
          </a:prstGeom>
          <a:solidFill>
            <a:srgbClr val="FFFF00"/>
          </a:solidFill>
        </p:spPr>
        <p:txBody>
          <a:bodyPr wrap="square" rtlCol="0">
            <a:spAutoFit/>
          </a:bodyPr>
          <a:lstStyle/>
          <a:p>
            <a:pPr>
              <a:lnSpc>
                <a:spcPct val="150000"/>
              </a:lnSpc>
            </a:pPr>
            <a:r>
              <a:rPr lang="en-US" sz="2700" b="1"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The term "</a:t>
            </a:r>
            <a:r>
              <a:rPr lang="en-US" sz="2700" b="1" kern="100" dirty="0" err="1">
                <a:solidFill>
                  <a:srgbClr val="0000FF"/>
                </a:solidFill>
                <a:effectLst/>
                <a:latin typeface="Myanmar Text" panose="020B0502040204020203" pitchFamily="34" charset="0"/>
                <a:ea typeface="Calibri" panose="020F0502020204030204" pitchFamily="34" charset="0"/>
                <a:cs typeface="Times New Roman" panose="02020603050405020304" pitchFamily="18" charset="0"/>
              </a:rPr>
              <a:t>သက္ကရာဇ်ဖြိုခြင်း</a:t>
            </a:r>
            <a:r>
              <a:rPr lang="en-US" sz="2700" b="1"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translates to "Era Adjustment" or "Chronological Adjustment" or "Era Recalculation". The context of "</a:t>
            </a:r>
            <a:r>
              <a:rPr lang="en-US" sz="2700" b="1" kern="100" dirty="0" err="1">
                <a:solidFill>
                  <a:srgbClr val="0000FF"/>
                </a:solidFill>
                <a:effectLst/>
                <a:latin typeface="Myanmar Text" panose="020B0502040204020203" pitchFamily="34" charset="0"/>
                <a:ea typeface="Calibri" panose="020F0502020204030204" pitchFamily="34" charset="0"/>
                <a:cs typeface="Times New Roman" panose="02020603050405020304" pitchFamily="18" charset="0"/>
              </a:rPr>
              <a:t>သက္ကရာဇ်ဖြိုခြင်း</a:t>
            </a:r>
            <a:r>
              <a:rPr lang="en-US" sz="2700" b="1" kern="100"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 involves adjusting or recalculating the calendar years, often to align different systems of timekeeping.</a:t>
            </a:r>
            <a:endParaRPr lang="en-US" sz="2700" b="1"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9074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15EF898-6495-5219-76D9-74DFDAFBF1DB}"/>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364A44C6-D8C8-AAF4-023F-C322BDD02662}"/>
              </a:ext>
            </a:extLst>
          </p:cNvPr>
          <p:cNvSpPr>
            <a:spLocks noGrp="1"/>
          </p:cNvSpPr>
          <p:nvPr>
            <p:ph type="sldNum" sz="quarter" idx="12"/>
          </p:nvPr>
        </p:nvSpPr>
        <p:spPr/>
        <p:txBody>
          <a:bodyPr/>
          <a:lstStyle/>
          <a:p>
            <a:fld id="{EC58CD33-C599-4F94-A30C-EC89B92A53F0}" type="slidenum">
              <a:rPr lang="en-US" smtClean="0"/>
              <a:t>6</a:t>
            </a:fld>
            <a:endParaRPr lang="en-US"/>
          </a:p>
        </p:txBody>
      </p:sp>
      <p:sp>
        <p:nvSpPr>
          <p:cNvPr id="4" name="TextBox 3">
            <a:extLst>
              <a:ext uri="{FF2B5EF4-FFF2-40B4-BE49-F238E27FC236}">
                <a16:creationId xmlns:a16="http://schemas.microsoft.com/office/drawing/2014/main" id="{A059E481-E15B-6224-9B82-CBB40DCBFDCD}"/>
              </a:ext>
            </a:extLst>
          </p:cNvPr>
          <p:cNvSpPr txBox="1"/>
          <p:nvPr/>
        </p:nvSpPr>
        <p:spPr>
          <a:xfrm>
            <a:off x="132735" y="339213"/>
            <a:ext cx="11783962" cy="4295407"/>
          </a:xfrm>
          <a:prstGeom prst="rect">
            <a:avLst/>
          </a:prstGeom>
          <a:noFill/>
        </p:spPr>
        <p:txBody>
          <a:bodyPr wrap="square" rtlCol="0">
            <a:spAutoFit/>
          </a:bodyPr>
          <a:lstStyle/>
          <a:p>
            <a:pPr marL="0" marR="0" algn="just">
              <a:lnSpc>
                <a:spcPct val="150000"/>
              </a:lnSpc>
            </a:pPr>
            <a:r>
              <a:rPr lang="en-US" sz="2300" b="1"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ပထမအကြိမ်သက္ကရာဇ်ဖြိုခြင်း</a:t>
            </a:r>
            <a:endParaRPr lang="en-US" sz="2300" b="1"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endParaRPr>
          </a:p>
          <a:p>
            <a:pPr marL="0" marR="0" algn="just">
              <a:lnSpc>
                <a:spcPct val="150000"/>
              </a:lnSpc>
            </a:pP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a:p>
            <a:pPr>
              <a:lnSpc>
                <a:spcPct val="150000"/>
              </a:lnSpc>
            </a:pPr>
            <a:r>
              <a:rPr lang="en-US" sz="2300" dirty="0" err="1">
                <a:solidFill>
                  <a:schemeClr val="bg1"/>
                </a:solidFill>
                <a:effectLst/>
                <a:latin typeface="Pyidaungsu" panose="020B0502040204020203" pitchFamily="34" charset="0"/>
                <a:ea typeface="Yu Mincho" panose="02020400000000000000" pitchFamily="18" charset="-128"/>
              </a:rPr>
              <a:t>ဘုရားသခင</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ဘိုးတော</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မယ်တော်မာယာ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ခမည်းတော</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အဉ္စနမင်းတရားကြီးလက်ထက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သက္ကရာဇ</a:t>
            </a:r>
            <a:r>
              <a:rPr lang="en-US" sz="2300" dirty="0">
                <a:solidFill>
                  <a:schemeClr val="bg1"/>
                </a:solidFill>
                <a:effectLst/>
                <a:latin typeface="Pyidaungsu" panose="020B0502040204020203" pitchFamily="34" charset="0"/>
                <a:ea typeface="Yu Mincho" panose="02020400000000000000" pitchFamily="18" charset="-128"/>
              </a:rPr>
              <a:t>် (၈၆၄၇) </a:t>
            </a:r>
            <a:r>
              <a:rPr lang="en-US" sz="2300" dirty="0" err="1">
                <a:solidFill>
                  <a:schemeClr val="bg1"/>
                </a:solidFill>
                <a:effectLst/>
                <a:latin typeface="Pyidaungsu" panose="020B0502040204020203" pitchFamily="34" charset="0"/>
                <a:ea typeface="Yu Mincho" panose="02020400000000000000" pitchFamily="18" charset="-128"/>
              </a:rPr>
              <a:t>ခုနှစ်မှာ</a:t>
            </a:r>
            <a:r>
              <a:rPr lang="en-US" sz="2300" dirty="0">
                <a:solidFill>
                  <a:schemeClr val="bg1"/>
                </a:solidFill>
                <a:effectLst/>
                <a:latin typeface="Pyidaungsu" panose="020B0502040204020203" pitchFamily="34" charset="0"/>
                <a:ea typeface="Yu Mincho" panose="02020400000000000000" pitchFamily="18" charset="-128"/>
              </a:rPr>
              <a:t> (၈၆၄၅) </a:t>
            </a:r>
            <a:r>
              <a:rPr lang="en-US" sz="2300" dirty="0" err="1">
                <a:solidFill>
                  <a:schemeClr val="bg1"/>
                </a:solidFill>
                <a:effectLst/>
                <a:latin typeface="Pyidaungsu" panose="020B0502040204020203" pitchFamily="34" charset="0"/>
                <a:ea typeface="Yu Mincho" panose="02020400000000000000" pitchFamily="18" charset="-128"/>
              </a:rPr>
              <a:t>ခုကို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ဖြိုပြီး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သက္ကရာဇ</a:t>
            </a:r>
            <a:r>
              <a:rPr lang="en-US" sz="2300" dirty="0">
                <a:solidFill>
                  <a:schemeClr val="bg1"/>
                </a:solidFill>
                <a:effectLst/>
                <a:latin typeface="Pyidaungsu" panose="020B0502040204020203" pitchFamily="34" charset="0"/>
                <a:ea typeface="Yu Mincho" panose="02020400000000000000" pitchFamily="18" charset="-128"/>
              </a:rPr>
              <a:t>် (၂) </a:t>
            </a:r>
            <a:r>
              <a:rPr lang="en-US" sz="2300" dirty="0" err="1">
                <a:solidFill>
                  <a:schemeClr val="bg1"/>
                </a:solidFill>
                <a:effectLst/>
                <a:latin typeface="Pyidaungsu" panose="020B0502040204020203" pitchFamily="34" charset="0"/>
                <a:ea typeface="Yu Mincho" panose="02020400000000000000" pitchFamily="18" charset="-128"/>
              </a:rPr>
              <a:t>ခု</a:t>
            </a:r>
            <a:r>
              <a:rPr lang="en-US" sz="2300" dirty="0">
                <a:solidFill>
                  <a:schemeClr val="bg1"/>
                </a:solidFill>
                <a:effectLst/>
                <a:latin typeface="Pyidaungsu" panose="020B0502040204020203" pitchFamily="34" charset="0"/>
                <a:ea typeface="Yu Mincho" panose="02020400000000000000" pitchFamily="18" charset="-128"/>
              </a:rPr>
              <a:t> ကြွ</a:t>
            </a:r>
            <a:r>
              <a:rPr lang="en-US" sz="2300" dirty="0" err="1">
                <a:solidFill>
                  <a:schemeClr val="bg1"/>
                </a:solidFill>
                <a:effectLst/>
                <a:latin typeface="Pyidaungsu" panose="020B0502040204020203" pitchFamily="34" charset="0"/>
                <a:ea typeface="Yu Mincho" panose="02020400000000000000" pitchFamily="18" charset="-128"/>
              </a:rPr>
              <a:t>င်းထားခဲ့ပါတယ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ဒီကိန်းကို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ဏဝစန္ဒ</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ကိန်းလို့ခေ</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ပိဋကတ်သင</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ချာနည်းဖြင</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ဆိုပါက</a:t>
            </a:r>
            <a:r>
              <a:rPr lang="en-US" sz="2300" dirty="0">
                <a:solidFill>
                  <a:schemeClr val="bg1"/>
                </a:solidFill>
                <a:effectLst/>
                <a:latin typeface="Pyidaungsu" panose="020B0502040204020203" pitchFamily="34" charset="0"/>
                <a:ea typeface="Yu Mincho" panose="02020400000000000000" pitchFamily="18" charset="-128"/>
              </a:rPr>
              <a:t> (ဏ=၅)၊ (ဝ=၄)၊ (</a:t>
            </a:r>
            <a:r>
              <a:rPr lang="en-US" sz="2300" dirty="0" err="1">
                <a:solidFill>
                  <a:schemeClr val="bg1"/>
                </a:solidFill>
                <a:effectLst/>
                <a:latin typeface="Pyidaungsu" panose="020B0502040204020203" pitchFamily="34" charset="0"/>
                <a:ea typeface="Yu Mincho" panose="02020400000000000000" pitchFamily="18" charset="-128"/>
              </a:rPr>
              <a:t>စန</a:t>
            </a:r>
            <a:r>
              <a:rPr lang="en-US" sz="2300" dirty="0">
                <a:solidFill>
                  <a:schemeClr val="bg1"/>
                </a:solidFill>
                <a:effectLst/>
                <a:latin typeface="Pyidaungsu" panose="020B0502040204020203" pitchFamily="34" charset="0"/>
                <a:ea typeface="Yu Mincho" panose="02020400000000000000" pitchFamily="18" charset="-128"/>
              </a:rPr>
              <a:t>်=၆)၊ (ဒ=၈) (၅၄၆၈) </a:t>
            </a:r>
            <a:r>
              <a:rPr lang="en-US" sz="2300" dirty="0" err="1">
                <a:solidFill>
                  <a:schemeClr val="bg1"/>
                </a:solidFill>
                <a:effectLst/>
                <a:latin typeface="Pyidaungsu" panose="020B0502040204020203" pitchFamily="34" charset="0"/>
                <a:ea typeface="Yu Mincho" panose="02020400000000000000" pitchFamily="18" charset="-128"/>
              </a:rPr>
              <a:t>ဖြစ်ပ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ထိုကိန်းကိုပြောင်းပြန်လှန်လိုက်ရင</a:t>
            </a:r>
            <a:r>
              <a:rPr lang="en-US" sz="2300" dirty="0">
                <a:solidFill>
                  <a:schemeClr val="bg1"/>
                </a:solidFill>
                <a:effectLst/>
                <a:latin typeface="Pyidaungsu" panose="020B0502040204020203" pitchFamily="34" charset="0"/>
                <a:ea typeface="Yu Mincho" panose="02020400000000000000" pitchFamily="18" charset="-128"/>
              </a:rPr>
              <a:t>် (၈၆၄၅) </a:t>
            </a:r>
            <a:r>
              <a:rPr lang="en-US" sz="2300" dirty="0" err="1">
                <a:solidFill>
                  <a:schemeClr val="bg1"/>
                </a:solidFill>
                <a:effectLst/>
                <a:latin typeface="Pyidaungsu" panose="020B0502040204020203" pitchFamily="34" charset="0"/>
                <a:ea typeface="Yu Mincho" panose="02020400000000000000" pitchFamily="18" charset="-128"/>
              </a:rPr>
              <a:t>ဖြစ်ပါတယ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ထိုနှစ်ခုက</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င်းထားသောနှစ်ကို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မဟာသက္ကရာဇ</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လို</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ခေ</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ပါတယ</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ဘုရားသခင်ကမဟာသက္ကရာဇ</a:t>
            </a:r>
            <a:r>
              <a:rPr lang="en-US" sz="2300" dirty="0">
                <a:solidFill>
                  <a:schemeClr val="bg1"/>
                </a:solidFill>
                <a:effectLst/>
                <a:latin typeface="Pyidaungsu" panose="020B0502040204020203" pitchFamily="34" charset="0"/>
                <a:ea typeface="Yu Mincho" panose="02020400000000000000" pitchFamily="18" charset="-128"/>
              </a:rPr>
              <a:t>် (၆၈) </a:t>
            </a:r>
            <a:r>
              <a:rPr lang="en-US" sz="2300" dirty="0" err="1">
                <a:solidFill>
                  <a:schemeClr val="bg1"/>
                </a:solidFill>
                <a:effectLst/>
                <a:latin typeface="Pyidaungsu" panose="020B0502040204020203" pitchFamily="34" charset="0"/>
                <a:ea typeface="Yu Mincho" panose="02020400000000000000" pitchFamily="18" charset="-128"/>
              </a:rPr>
              <a:t>ခုနှစ</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ကဆုန်လပြည</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နေ့မှာ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ဖွားမြင်တော်မူခဲ့ပါတယ</a:t>
            </a:r>
            <a:r>
              <a:rPr lang="en-US" sz="2300" dirty="0">
                <a:solidFill>
                  <a:schemeClr val="bg1"/>
                </a:solidFill>
                <a:effectLst/>
                <a:latin typeface="Pyidaungsu" panose="020B0502040204020203" pitchFamily="34" charset="0"/>
                <a:ea typeface="Yu Mincho" panose="02020400000000000000" pitchFamily="18" charset="-128"/>
              </a:rPr>
              <a:t>်။</a:t>
            </a:r>
            <a:endParaRPr lang="en-US" sz="2300" dirty="0">
              <a:solidFill>
                <a:schemeClr val="bg1"/>
              </a:solidFill>
            </a:endParaRPr>
          </a:p>
        </p:txBody>
      </p:sp>
    </p:spTree>
    <p:extLst>
      <p:ext uri="{BB962C8B-B14F-4D97-AF65-F5344CB8AC3E}">
        <p14:creationId xmlns:p14="http://schemas.microsoft.com/office/powerpoint/2010/main" val="1991303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A5D30CF-F9AE-A901-25C0-189D5CA01AC7}"/>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8C018672-7E3B-FEE4-3E26-EF934A7F2007}"/>
              </a:ext>
            </a:extLst>
          </p:cNvPr>
          <p:cNvSpPr>
            <a:spLocks noGrp="1"/>
          </p:cNvSpPr>
          <p:nvPr>
            <p:ph type="sldNum" sz="quarter" idx="12"/>
          </p:nvPr>
        </p:nvSpPr>
        <p:spPr/>
        <p:txBody>
          <a:bodyPr/>
          <a:lstStyle/>
          <a:p>
            <a:fld id="{EC58CD33-C599-4F94-A30C-EC89B92A53F0}" type="slidenum">
              <a:rPr lang="en-US" smtClean="0"/>
              <a:t>7</a:t>
            </a:fld>
            <a:endParaRPr lang="en-US"/>
          </a:p>
        </p:txBody>
      </p:sp>
      <p:sp>
        <p:nvSpPr>
          <p:cNvPr id="4" name="TextBox 3">
            <a:extLst>
              <a:ext uri="{FF2B5EF4-FFF2-40B4-BE49-F238E27FC236}">
                <a16:creationId xmlns:a16="http://schemas.microsoft.com/office/drawing/2014/main" id="{53BC34F1-7421-D30E-40C5-C1A788CF4F36}"/>
              </a:ext>
            </a:extLst>
          </p:cNvPr>
          <p:cNvSpPr txBox="1"/>
          <p:nvPr/>
        </p:nvSpPr>
        <p:spPr>
          <a:xfrm>
            <a:off x="235975" y="841112"/>
            <a:ext cx="11434916" cy="4282904"/>
          </a:xfrm>
          <a:prstGeom prst="rect">
            <a:avLst/>
          </a:prstGeom>
          <a:noFill/>
        </p:spPr>
        <p:txBody>
          <a:bodyPr wrap="square" rtlCol="0">
            <a:spAutoFit/>
          </a:bodyPr>
          <a:lstStyle/>
          <a:p>
            <a:pPr marL="0" marR="0" algn="just">
              <a:lnSpc>
                <a:spcPct val="150000"/>
              </a:lnSpc>
            </a:pPr>
            <a:r>
              <a:rPr lang="en-US" sz="2300" b="1" kern="0" dirty="0">
                <a:solidFill>
                  <a:srgbClr val="0000FF"/>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First Era Recalculation</a:t>
            </a:r>
          </a:p>
          <a:p>
            <a:pPr marL="0" marR="0" algn="just">
              <a:lnSpc>
                <a:spcPct val="150000"/>
              </a:lnSpc>
            </a:pPr>
            <a:endParaRPr lang="en-US" sz="2300" kern="1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n-US" sz="2300" kern="0" dirty="0">
                <a:solidFill>
                  <a:schemeClr val="bg1"/>
                </a:solidFill>
                <a:effectLst/>
                <a:latin typeface="Times New Roman" panose="02020603050405020304" pitchFamily="18" charset="0"/>
                <a:ea typeface="Times New Roman" panose="02020603050405020304" pitchFamily="18" charset="0"/>
              </a:rPr>
              <a:t>In the first era recalculation during the reign of </a:t>
            </a:r>
            <a:r>
              <a:rPr lang="en-US" sz="2300" kern="0" dirty="0">
                <a:solidFill>
                  <a:srgbClr val="0000FF"/>
                </a:solidFill>
                <a:effectLst/>
                <a:highlight>
                  <a:srgbClr val="FFFF00"/>
                </a:highlight>
                <a:latin typeface="Times New Roman" panose="02020603050405020304" pitchFamily="18" charset="0"/>
                <a:ea typeface="Times New Roman" panose="02020603050405020304" pitchFamily="18" charset="0"/>
              </a:rPr>
              <a:t>King Anjana </a:t>
            </a:r>
            <a:r>
              <a:rPr lang="en-US" sz="2300" kern="0" dirty="0">
                <a:solidFill>
                  <a:schemeClr val="bg1"/>
                </a:solidFill>
                <a:effectLst/>
                <a:latin typeface="Times New Roman" panose="02020603050405020304" pitchFamily="18" charset="0"/>
                <a:ea typeface="Times New Roman" panose="02020603050405020304" pitchFamily="18" charset="0"/>
              </a:rPr>
              <a:t>(the maternal grandfather of Lord Buddha), the Sakarit year (8647) was reduced by (8645), leaving two years remaining. This number is called the “</a:t>
            </a:r>
            <a:r>
              <a:rPr lang="en-US" sz="2300" i="1" dirty="0" err="1">
                <a:solidFill>
                  <a:srgbClr val="0000FF"/>
                </a:solidFill>
                <a:effectLst/>
                <a:highlight>
                  <a:srgbClr val="FFFF00"/>
                </a:highlight>
                <a:latin typeface="Times New Roman" panose="02020603050405020304" pitchFamily="18" charset="0"/>
                <a:ea typeface="Calibri" panose="020F0502020204030204" pitchFamily="34" charset="0"/>
              </a:rPr>
              <a:t>Ṇavacanda</a:t>
            </a:r>
            <a:r>
              <a:rPr lang="en-US" sz="2300" dirty="0">
                <a:solidFill>
                  <a:srgbClr val="0000FF"/>
                </a:solidFill>
                <a:effectLst/>
                <a:highlight>
                  <a:srgbClr val="FFFF00"/>
                </a:highlight>
                <a:latin typeface="Times New Roman" panose="02020603050405020304" pitchFamily="18" charset="0"/>
                <a:ea typeface="Calibri" panose="020F0502020204030204" pitchFamily="34" charset="0"/>
              </a:rPr>
              <a:t> (</a:t>
            </a:r>
            <a:r>
              <a:rPr lang="en-US" sz="2300" dirty="0" err="1">
                <a:solidFill>
                  <a:srgbClr val="0000FF"/>
                </a:solidFill>
                <a:effectLst/>
                <a:highlight>
                  <a:srgbClr val="FFFF00"/>
                </a:highlight>
                <a:latin typeface="Myanmar Text" panose="020B0502040204020203" pitchFamily="34" charset="0"/>
                <a:ea typeface="Calibri" panose="020F0502020204030204" pitchFamily="34" charset="0"/>
              </a:rPr>
              <a:t>ဏဝစန္ဒ</a:t>
            </a:r>
            <a:r>
              <a:rPr lang="en-US" sz="2300" dirty="0">
                <a:solidFill>
                  <a:srgbClr val="0000FF"/>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t>
            </a:r>
            <a:r>
              <a:rPr lang="en-US" sz="2300" kern="0" dirty="0">
                <a:solidFill>
                  <a:schemeClr val="bg1"/>
                </a:solidFill>
                <a:effectLst/>
                <a:latin typeface="Times New Roman" panose="02020603050405020304" pitchFamily="18" charset="0"/>
                <a:ea typeface="Times New Roman" panose="02020603050405020304" pitchFamily="18" charset="0"/>
              </a:rPr>
              <a:t>” number. According to Pitka arithmetic, (</a:t>
            </a:r>
            <a:r>
              <a:rPr lang="en-US" sz="2300" i="1" dirty="0" err="1">
                <a:solidFill>
                  <a:srgbClr val="0000FF"/>
                </a:solidFill>
                <a:effectLst/>
                <a:highlight>
                  <a:srgbClr val="FFFF00"/>
                </a:highlight>
                <a:latin typeface="Times New Roman" panose="02020603050405020304" pitchFamily="18" charset="0"/>
                <a:ea typeface="Calibri" panose="020F0502020204030204" pitchFamily="34" charset="0"/>
              </a:rPr>
              <a:t>Ṇ</a:t>
            </a:r>
            <a:r>
              <a:rPr lang="en-US" sz="2300" i="1" kern="0" dirty="0" err="1">
                <a:solidFill>
                  <a:srgbClr val="0000FF"/>
                </a:solidFill>
                <a:effectLst/>
                <a:highlight>
                  <a:srgbClr val="FFFF00"/>
                </a:highlight>
                <a:latin typeface="Times New Roman" panose="02020603050405020304" pitchFamily="18" charset="0"/>
                <a:ea typeface="Times New Roman" panose="02020603050405020304" pitchFamily="18" charset="0"/>
              </a:rPr>
              <a:t>a</a:t>
            </a:r>
            <a:r>
              <a:rPr lang="en-US" sz="2300" kern="0" dirty="0">
                <a:solidFill>
                  <a:srgbClr val="0000FF"/>
                </a:solidFill>
                <a:effectLst/>
                <a:highlight>
                  <a:srgbClr val="FFFF00"/>
                </a:highlight>
                <a:latin typeface="Times New Roman" panose="02020603050405020304" pitchFamily="18" charset="0"/>
                <a:ea typeface="Times New Roman" panose="02020603050405020304" pitchFamily="18" charset="0"/>
              </a:rPr>
              <a:t>=5</a:t>
            </a:r>
            <a:r>
              <a:rPr lang="en-US" sz="2300" kern="0" dirty="0">
                <a:solidFill>
                  <a:schemeClr val="bg1"/>
                </a:solidFill>
                <a:effectLst/>
                <a:latin typeface="Times New Roman" panose="02020603050405020304" pitchFamily="18" charset="0"/>
                <a:ea typeface="Times New Roman" panose="02020603050405020304" pitchFamily="18" charset="0"/>
              </a:rPr>
              <a:t>), (</a:t>
            </a:r>
            <a:r>
              <a:rPr lang="en-US" sz="2300" i="1" kern="0" dirty="0">
                <a:solidFill>
                  <a:srgbClr val="0000FF"/>
                </a:solidFill>
                <a:effectLst/>
                <a:highlight>
                  <a:srgbClr val="FFFF00"/>
                </a:highlight>
                <a:latin typeface="Times New Roman" panose="02020603050405020304" pitchFamily="18" charset="0"/>
                <a:ea typeface="Times New Roman" panose="02020603050405020304" pitchFamily="18" charset="0"/>
              </a:rPr>
              <a:t>Va</a:t>
            </a:r>
            <a:r>
              <a:rPr lang="en-US" sz="2300" kern="0" dirty="0">
                <a:solidFill>
                  <a:srgbClr val="0000FF"/>
                </a:solidFill>
                <a:effectLst/>
                <a:highlight>
                  <a:srgbClr val="FFFF00"/>
                </a:highlight>
                <a:latin typeface="Times New Roman" panose="02020603050405020304" pitchFamily="18" charset="0"/>
                <a:ea typeface="Times New Roman" panose="02020603050405020304" pitchFamily="18" charset="0"/>
              </a:rPr>
              <a:t>=4</a:t>
            </a:r>
            <a:r>
              <a:rPr lang="en-US" sz="2300" kern="0" dirty="0">
                <a:solidFill>
                  <a:schemeClr val="bg1"/>
                </a:solidFill>
                <a:effectLst/>
                <a:latin typeface="Times New Roman" panose="02020603050405020304" pitchFamily="18" charset="0"/>
                <a:ea typeface="Times New Roman" panose="02020603050405020304" pitchFamily="18" charset="0"/>
              </a:rPr>
              <a:t>), (</a:t>
            </a:r>
            <a:r>
              <a:rPr lang="en-US" sz="2300" i="1" kern="0" dirty="0">
                <a:solidFill>
                  <a:srgbClr val="0000FF"/>
                </a:solidFill>
                <a:effectLst/>
                <a:highlight>
                  <a:srgbClr val="FFFF00"/>
                </a:highlight>
                <a:latin typeface="Times New Roman" panose="02020603050405020304" pitchFamily="18" charset="0"/>
                <a:ea typeface="Times New Roman" panose="02020603050405020304" pitchFamily="18" charset="0"/>
              </a:rPr>
              <a:t>Can</a:t>
            </a:r>
            <a:r>
              <a:rPr lang="en-US" sz="2300" kern="0" dirty="0">
                <a:solidFill>
                  <a:srgbClr val="0000FF"/>
                </a:solidFill>
                <a:effectLst/>
                <a:highlight>
                  <a:srgbClr val="FFFF00"/>
                </a:highlight>
                <a:latin typeface="Times New Roman" panose="02020603050405020304" pitchFamily="18" charset="0"/>
                <a:ea typeface="Times New Roman" panose="02020603050405020304" pitchFamily="18" charset="0"/>
              </a:rPr>
              <a:t>=6</a:t>
            </a:r>
            <a:r>
              <a:rPr lang="en-US" sz="2300" kern="0" dirty="0">
                <a:solidFill>
                  <a:schemeClr val="bg1"/>
                </a:solidFill>
                <a:effectLst/>
                <a:latin typeface="Times New Roman" panose="02020603050405020304" pitchFamily="18" charset="0"/>
                <a:ea typeface="Times New Roman" panose="02020603050405020304" pitchFamily="18" charset="0"/>
              </a:rPr>
              <a:t>), (</a:t>
            </a:r>
            <a:r>
              <a:rPr lang="en-US" sz="2300" i="1" kern="0" dirty="0">
                <a:solidFill>
                  <a:srgbClr val="0000FF"/>
                </a:solidFill>
                <a:effectLst/>
                <a:highlight>
                  <a:srgbClr val="FFFF00"/>
                </a:highlight>
                <a:latin typeface="Times New Roman" panose="02020603050405020304" pitchFamily="18" charset="0"/>
                <a:ea typeface="Times New Roman" panose="02020603050405020304" pitchFamily="18" charset="0"/>
              </a:rPr>
              <a:t>Da</a:t>
            </a:r>
            <a:r>
              <a:rPr lang="en-US" sz="2300" kern="0" dirty="0">
                <a:solidFill>
                  <a:srgbClr val="0000FF"/>
                </a:solidFill>
                <a:effectLst/>
                <a:highlight>
                  <a:srgbClr val="FFFF00"/>
                </a:highlight>
                <a:latin typeface="Times New Roman" panose="02020603050405020304" pitchFamily="18" charset="0"/>
                <a:ea typeface="Times New Roman" panose="02020603050405020304" pitchFamily="18" charset="0"/>
              </a:rPr>
              <a:t>=8</a:t>
            </a:r>
            <a:r>
              <a:rPr lang="en-US" sz="2300" kern="0" dirty="0">
                <a:solidFill>
                  <a:schemeClr val="bg1"/>
                </a:solidFill>
                <a:effectLst/>
                <a:latin typeface="Times New Roman" panose="02020603050405020304" pitchFamily="18" charset="0"/>
                <a:ea typeface="Times New Roman" panose="02020603050405020304" pitchFamily="18" charset="0"/>
              </a:rPr>
              <a:t>) form (5468). Reversing this number gives (8645). This remaining year is called the “Mahā Sakarit (Mahā Era)”. Lord Buddha was born in Mahā Sakarit (68) on the full moon day of the month of Kason (May)</a:t>
            </a:r>
            <a:endParaRPr lang="en-US" sz="2300" dirty="0">
              <a:solidFill>
                <a:schemeClr val="bg1"/>
              </a:solidFill>
            </a:endParaRPr>
          </a:p>
        </p:txBody>
      </p:sp>
    </p:spTree>
    <p:extLst>
      <p:ext uri="{BB962C8B-B14F-4D97-AF65-F5344CB8AC3E}">
        <p14:creationId xmlns:p14="http://schemas.microsoft.com/office/powerpoint/2010/main" val="2139683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4BA1B70-25E3-B429-24C9-70B6C653782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0C762947-72DA-05C2-74FB-FFED368C939A}"/>
              </a:ext>
            </a:extLst>
          </p:cNvPr>
          <p:cNvSpPr>
            <a:spLocks noGrp="1"/>
          </p:cNvSpPr>
          <p:nvPr>
            <p:ph type="sldNum" sz="quarter" idx="12"/>
          </p:nvPr>
        </p:nvSpPr>
        <p:spPr/>
        <p:txBody>
          <a:bodyPr/>
          <a:lstStyle/>
          <a:p>
            <a:fld id="{EC58CD33-C599-4F94-A30C-EC89B92A53F0}" type="slidenum">
              <a:rPr lang="en-US" smtClean="0"/>
              <a:t>8</a:t>
            </a:fld>
            <a:endParaRPr lang="en-US"/>
          </a:p>
        </p:txBody>
      </p:sp>
      <p:sp>
        <p:nvSpPr>
          <p:cNvPr id="4" name="TextBox 3">
            <a:extLst>
              <a:ext uri="{FF2B5EF4-FFF2-40B4-BE49-F238E27FC236}">
                <a16:creationId xmlns:a16="http://schemas.microsoft.com/office/drawing/2014/main" id="{AB3D76B1-F047-4B00-F4FC-084784460645}"/>
              </a:ext>
            </a:extLst>
          </p:cNvPr>
          <p:cNvSpPr txBox="1"/>
          <p:nvPr/>
        </p:nvSpPr>
        <p:spPr>
          <a:xfrm>
            <a:off x="132735" y="280223"/>
            <a:ext cx="11724968" cy="2702663"/>
          </a:xfrm>
          <a:prstGeom prst="rect">
            <a:avLst/>
          </a:prstGeom>
          <a:noFill/>
        </p:spPr>
        <p:txBody>
          <a:bodyPr wrap="square" rtlCol="0">
            <a:spAutoFit/>
          </a:bodyPr>
          <a:lstStyle/>
          <a:p>
            <a:pPr marL="0" marR="0" algn="just">
              <a:lnSpc>
                <a:spcPct val="150000"/>
              </a:lnSpc>
            </a:pPr>
            <a:r>
              <a:rPr lang="en-US" sz="2300" b="1"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ဒုတိယအကြိမ်သက္ကရာဇ်ဖြိုခြင်း</a:t>
            </a:r>
            <a:endParaRPr lang="en-US" sz="2300" kern="100" dirty="0">
              <a:solidFill>
                <a:srgbClr val="0000FF"/>
              </a:solidFill>
              <a:effectLst/>
              <a:highlight>
                <a:srgbClr val="FFFF00"/>
              </a:highlight>
              <a:latin typeface="Calibri" panose="020F0502020204030204" pitchFamily="34" charset="0"/>
              <a:ea typeface="Yu Mincho" panose="02020400000000000000" pitchFamily="18" charset="-128"/>
              <a:cs typeface="Times New Roman" panose="02020603050405020304" pitchFamily="18" charset="0"/>
            </a:endParaRPr>
          </a:p>
          <a:p>
            <a:pPr>
              <a:lnSpc>
                <a:spcPct val="150000"/>
              </a:lnSpc>
            </a:pPr>
            <a:r>
              <a:rPr lang="en-US" sz="2300" dirty="0" err="1">
                <a:solidFill>
                  <a:schemeClr val="bg1"/>
                </a:solidFill>
                <a:effectLst/>
                <a:latin typeface="Pyidaungsu" panose="020B0502040204020203" pitchFamily="34" charset="0"/>
                <a:ea typeface="Yu Mincho" panose="02020400000000000000" pitchFamily="18" charset="-128"/>
              </a:rPr>
              <a:t>ဘုရားရှင်သည</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သက်တော</a:t>
            </a:r>
            <a:r>
              <a:rPr lang="en-US" sz="2300" dirty="0">
                <a:solidFill>
                  <a:schemeClr val="bg1"/>
                </a:solidFill>
                <a:effectLst/>
                <a:latin typeface="Pyidaungsu" panose="020B0502040204020203" pitchFamily="34" charset="0"/>
                <a:ea typeface="Yu Mincho" panose="02020400000000000000" pitchFamily="18" charset="-128"/>
              </a:rPr>
              <a:t>်(၈၀)၊ </a:t>
            </a:r>
            <a:r>
              <a:rPr lang="en-US" sz="2300" dirty="0" err="1">
                <a:solidFill>
                  <a:schemeClr val="bg1"/>
                </a:solidFill>
                <a:effectLst/>
                <a:latin typeface="Pyidaungsu" panose="020B0502040204020203" pitchFamily="34" charset="0"/>
                <a:ea typeface="Yu Mincho" panose="02020400000000000000" pitchFamily="18" charset="-128"/>
              </a:rPr>
              <a:t>မဟာသက္ကရာဇ</a:t>
            </a:r>
            <a:r>
              <a:rPr lang="en-US" sz="2300" dirty="0">
                <a:solidFill>
                  <a:schemeClr val="bg1"/>
                </a:solidFill>
                <a:effectLst/>
                <a:latin typeface="Pyidaungsu" panose="020B0502040204020203" pitchFamily="34" charset="0"/>
                <a:ea typeface="Yu Mincho" panose="02020400000000000000" pitchFamily="18" charset="-128"/>
              </a:rPr>
              <a:t>် (၁၄၈) </a:t>
            </a:r>
            <a:r>
              <a:rPr lang="en-US" sz="2300" dirty="0" err="1">
                <a:solidFill>
                  <a:schemeClr val="bg1"/>
                </a:solidFill>
                <a:effectLst/>
                <a:latin typeface="Pyidaungsu" panose="020B0502040204020203" pitchFamily="34" charset="0"/>
                <a:ea typeface="Yu Mincho" panose="02020400000000000000" pitchFamily="18" charset="-128"/>
              </a:rPr>
              <a:t>ခုနှစ</a:t>
            </a:r>
            <a:r>
              <a:rPr lang="en-US" sz="2300" dirty="0">
                <a:solidFill>
                  <a:schemeClr val="bg1"/>
                </a:solidFill>
                <a:effectLst/>
                <a:latin typeface="Pyidaungsu" panose="020B0502040204020203" pitchFamily="34" charset="0"/>
                <a:ea typeface="Yu Mincho" panose="02020400000000000000" pitchFamily="18" charset="-128"/>
              </a:rPr>
              <a:t>်၊ (544 BC) </a:t>
            </a:r>
            <a:r>
              <a:rPr lang="en-US" sz="2300" dirty="0" err="1">
                <a:solidFill>
                  <a:schemeClr val="bg1"/>
                </a:solidFill>
                <a:effectLst/>
                <a:latin typeface="Pyidaungsu" panose="020B0502040204020203" pitchFamily="34" charset="0"/>
                <a:ea typeface="Yu Mincho" panose="02020400000000000000" pitchFamily="18" charset="-128"/>
              </a:rPr>
              <a:t>ကဆုန်လပြည</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နေ</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မိုးသောက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အချိန်မှာ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ကုသိနာရုံပြည</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မလ္လာမင်းတိုရဲ</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အင်ကြင်းဥယာဉ်မှာ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ပရိနိဗ္ဗာန်စံဝင်ခဲ့ပါတယ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ယင်းသက္ကရာဇ</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ဝါခေါင်လပြည</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ကျော</a:t>
            </a:r>
            <a:r>
              <a:rPr lang="en-US" sz="2300" dirty="0">
                <a:solidFill>
                  <a:schemeClr val="bg1"/>
                </a:solidFill>
                <a:effectLst/>
                <a:latin typeface="Pyidaungsu" panose="020B0502040204020203" pitchFamily="34" charset="0"/>
                <a:ea typeface="Yu Mincho" panose="02020400000000000000" pitchFamily="18" charset="-128"/>
              </a:rPr>
              <a:t>် (၅) </a:t>
            </a:r>
            <a:r>
              <a:rPr lang="en-US" sz="2300" dirty="0" err="1">
                <a:solidFill>
                  <a:schemeClr val="bg1"/>
                </a:solidFill>
                <a:effectLst/>
                <a:latin typeface="Pyidaungsu" panose="020B0502040204020203" pitchFamily="34" charset="0"/>
                <a:ea typeface="Yu Mincho" panose="02020400000000000000" pitchFamily="18" charset="-128"/>
              </a:rPr>
              <a:t>ရက်နေ့မှာ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ရာဇဂြိုလ်ပြည်မှာ</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အဇာတသတ်မင်းကြီးကို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အမှီပြုပြီး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အရှင်မဟာ</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ကဿပ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အမှူးရှိသော</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ရဟန္တာ</a:t>
            </a:r>
            <a:r>
              <a:rPr lang="en-US" sz="2300" dirty="0">
                <a:solidFill>
                  <a:schemeClr val="bg1"/>
                </a:solidFill>
                <a:effectLst/>
                <a:latin typeface="Pyidaungsu" panose="020B0502040204020203" pitchFamily="34" charset="0"/>
                <a:ea typeface="Yu Mincho" panose="02020400000000000000" pitchFamily="18" charset="-128"/>
              </a:rPr>
              <a:t> (၅၀၀) </a:t>
            </a:r>
            <a:r>
              <a:rPr lang="en-US" sz="2300" dirty="0" err="1">
                <a:solidFill>
                  <a:schemeClr val="bg1"/>
                </a:solidFill>
                <a:effectLst/>
                <a:latin typeface="Pyidaungsu" panose="020B0502040204020203" pitchFamily="34" charset="0"/>
                <a:ea typeface="Yu Mincho" panose="02020400000000000000" pitchFamily="18" charset="-128"/>
              </a:rPr>
              <a:t>တို့က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ခုနှစ်လပတ်လုံး</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ပဌမသင</a:t>
            </a:r>
            <a:r>
              <a:rPr lang="en-US" sz="2300" dirty="0">
                <a:solidFill>
                  <a:schemeClr val="bg1"/>
                </a:solidFill>
                <a:effectLst/>
                <a:latin typeface="Pyidaungsu" panose="020B0502040204020203" pitchFamily="34" charset="0"/>
                <a:ea typeface="Yu Mincho" panose="02020400000000000000" pitchFamily="18" charset="-128"/>
              </a:rPr>
              <a:t>်္</a:t>
            </a:r>
            <a:r>
              <a:rPr lang="en-US" sz="2300" dirty="0" err="1">
                <a:solidFill>
                  <a:schemeClr val="bg1"/>
                </a:solidFill>
                <a:effectLst/>
                <a:latin typeface="Pyidaungsu" panose="020B0502040204020203" pitchFamily="34" charset="0"/>
                <a:ea typeface="Yu Mincho" panose="02020400000000000000" pitchFamily="18" charset="-128"/>
              </a:rPr>
              <a:t>ဂါယနာ</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တင်တော်မူခဲ့ကြပါတယ</a:t>
            </a:r>
            <a:r>
              <a:rPr lang="en-US" sz="2300" dirty="0">
                <a:solidFill>
                  <a:schemeClr val="bg1"/>
                </a:solidFill>
                <a:effectLst/>
                <a:latin typeface="Pyidaungsu" panose="020B0502040204020203" pitchFamily="34" charset="0"/>
                <a:ea typeface="Yu Mincho" panose="02020400000000000000" pitchFamily="18" charset="-128"/>
              </a:rPr>
              <a:t>်။</a:t>
            </a:r>
            <a:endParaRPr lang="en-US" sz="2300" dirty="0">
              <a:solidFill>
                <a:schemeClr val="bg1"/>
              </a:solidFill>
            </a:endParaRPr>
          </a:p>
        </p:txBody>
      </p:sp>
      <p:sp>
        <p:nvSpPr>
          <p:cNvPr id="5" name="TextBox 4">
            <a:extLst>
              <a:ext uri="{FF2B5EF4-FFF2-40B4-BE49-F238E27FC236}">
                <a16:creationId xmlns:a16="http://schemas.microsoft.com/office/drawing/2014/main" id="{B591883C-A908-A413-16AB-8E742B45A5C0}"/>
              </a:ext>
            </a:extLst>
          </p:cNvPr>
          <p:cNvSpPr txBox="1"/>
          <p:nvPr/>
        </p:nvSpPr>
        <p:spPr>
          <a:xfrm>
            <a:off x="334297" y="3554361"/>
            <a:ext cx="11390671" cy="2285241"/>
          </a:xfrm>
          <a:prstGeom prst="rect">
            <a:avLst/>
          </a:prstGeom>
          <a:noFill/>
        </p:spPr>
        <p:txBody>
          <a:bodyPr wrap="square" rtlCol="0">
            <a:spAutoFit/>
          </a:bodyPr>
          <a:lstStyle/>
          <a:p>
            <a:pPr marL="0" marR="0" algn="just">
              <a:lnSpc>
                <a:spcPts val="2100"/>
              </a:lnSpc>
              <a:spcBef>
                <a:spcPts val="0"/>
              </a:spcBef>
            </a:pPr>
            <a:r>
              <a:rPr lang="en-US" sz="2500" b="1" dirty="0">
                <a:solidFill>
                  <a:srgbClr val="0000FF"/>
                </a:solidFill>
                <a:effectLst/>
                <a:highlight>
                  <a:srgbClr val="FFFF00"/>
                </a:highlight>
                <a:latin typeface="Times New Roman" panose="02020603050405020304" pitchFamily="18" charset="0"/>
                <a:ea typeface="Times New Roman" panose="02020603050405020304" pitchFamily="18" charset="0"/>
              </a:rPr>
              <a:t>Second Era Recalculation</a:t>
            </a:r>
          </a:p>
          <a:p>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the age of 80, Lord Buddha entered Parinirvana in the year Mahā Sakarit (148), (544 BC), on the full moon day of Kason (May) at the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sal</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grove in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Kusinagara</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under the patronage of the Malla kings. On the fifth day after the full moon day of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Wagaung</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(August) in that year, under the leadership of King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Ajatasatru</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Ashin</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Maha Kassapa, 500 arahants convened the First Buddhist Council in </a:t>
            </a:r>
            <a:r>
              <a:rPr lang="en-US" sz="25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Rajagaha</a:t>
            </a:r>
            <a:r>
              <a:rPr lang="en-US" sz="25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2500" dirty="0">
              <a:solidFill>
                <a:schemeClr val="bg1"/>
              </a:solidFill>
            </a:endParaRPr>
          </a:p>
        </p:txBody>
      </p:sp>
      <p:cxnSp>
        <p:nvCxnSpPr>
          <p:cNvPr id="6" name="Straight Connector 5">
            <a:extLst>
              <a:ext uri="{FF2B5EF4-FFF2-40B4-BE49-F238E27FC236}">
                <a16:creationId xmlns:a16="http://schemas.microsoft.com/office/drawing/2014/main" id="{0A72D7E2-89BF-BF17-517C-1AB845CBF508}"/>
              </a:ext>
            </a:extLst>
          </p:cNvPr>
          <p:cNvCxnSpPr/>
          <p:nvPr/>
        </p:nvCxnSpPr>
        <p:spPr>
          <a:xfrm>
            <a:off x="0" y="320410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15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4BA1B70-25E3-B429-24C9-70B6C6537824}"/>
              </a:ext>
            </a:extLst>
          </p:cNvPr>
          <p:cNvSpPr>
            <a:spLocks noGrp="1"/>
          </p:cNvSpPr>
          <p:nvPr>
            <p:ph type="ftr" sz="quarter" idx="11"/>
          </p:nvPr>
        </p:nvSpPr>
        <p:spPr/>
        <p:txBody>
          <a:bodyPr/>
          <a:lstStyle/>
          <a:p>
            <a:r>
              <a:rPr lang="en-US"/>
              <a:t>Dr ZTT</a:t>
            </a:r>
          </a:p>
        </p:txBody>
      </p:sp>
      <p:sp>
        <p:nvSpPr>
          <p:cNvPr id="3" name="Slide Number Placeholder 2">
            <a:extLst>
              <a:ext uri="{FF2B5EF4-FFF2-40B4-BE49-F238E27FC236}">
                <a16:creationId xmlns:a16="http://schemas.microsoft.com/office/drawing/2014/main" id="{0C762947-72DA-05C2-74FB-FFED368C939A}"/>
              </a:ext>
            </a:extLst>
          </p:cNvPr>
          <p:cNvSpPr>
            <a:spLocks noGrp="1"/>
          </p:cNvSpPr>
          <p:nvPr>
            <p:ph type="sldNum" sz="quarter" idx="12"/>
          </p:nvPr>
        </p:nvSpPr>
        <p:spPr/>
        <p:txBody>
          <a:bodyPr/>
          <a:lstStyle/>
          <a:p>
            <a:fld id="{EC58CD33-C599-4F94-A30C-EC89B92A53F0}" type="slidenum">
              <a:rPr lang="en-US" smtClean="0"/>
              <a:t>9</a:t>
            </a:fld>
            <a:endParaRPr lang="en-US"/>
          </a:p>
        </p:txBody>
      </p:sp>
      <p:sp>
        <p:nvSpPr>
          <p:cNvPr id="4" name="TextBox 3">
            <a:extLst>
              <a:ext uri="{FF2B5EF4-FFF2-40B4-BE49-F238E27FC236}">
                <a16:creationId xmlns:a16="http://schemas.microsoft.com/office/drawing/2014/main" id="{8A3BBDF5-084B-D67E-DB71-6528674799A2}"/>
              </a:ext>
            </a:extLst>
          </p:cNvPr>
          <p:cNvSpPr txBox="1"/>
          <p:nvPr/>
        </p:nvSpPr>
        <p:spPr>
          <a:xfrm>
            <a:off x="132735" y="147484"/>
            <a:ext cx="11695471" cy="2796278"/>
          </a:xfrm>
          <a:prstGeom prst="rect">
            <a:avLst/>
          </a:prstGeom>
          <a:noFill/>
        </p:spPr>
        <p:txBody>
          <a:bodyPr wrap="square" rtlCol="0">
            <a:spAutoFit/>
          </a:bodyPr>
          <a:lstStyle/>
          <a:p>
            <a:pPr marL="0" marR="0" algn="just">
              <a:lnSpc>
                <a:spcPct val="107000"/>
              </a:lnSpc>
              <a:spcBef>
                <a:spcPts val="0"/>
              </a:spcBef>
              <a:spcAft>
                <a:spcPts val="800"/>
              </a:spcAft>
            </a:pP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အရှင်မဟာကဿပ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အမှူးရှိသော</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ရဟန္တာ</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(၅၀၀)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ပဌမသင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ဂါယနာတင်ပြီးချိန်မှာ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(၅၀၀၀)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ပတ်လုံးတည်တံ့မှာကိုမြင်တာကြောင</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လူတို့သက္ကရာဇ်နဲ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သာသနာတော်နှစ</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ညီမ</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စေဘို</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အဇာတသတ်မင်းကြီးနဲ</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အရှင်မဟာကဿပ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မထေရ်တို့က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မဟာသက္ကရာဇ</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(၁၄၈)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ဖြိုပြီး</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သာသနာတော်နှစ်နဲ့ညီစေဘို</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(၁)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င်းထားခဲ့ပါတယ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ထိုကိန်းကို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အဌ</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ဇယ</a:t>
            </a:r>
            <a:r>
              <a:rPr lang="en-US" sz="2300" kern="100" dirty="0">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rgbClr val="0000FF"/>
                </a:solidFill>
                <a:effectLst/>
                <a:highlight>
                  <a:srgbClr val="FFFF00"/>
                </a:highlight>
                <a:latin typeface="Pyidaungsu" panose="020B0502040204020203" pitchFamily="34" charset="0"/>
                <a:ea typeface="Yu Mincho" panose="02020400000000000000" pitchFamily="18" charset="-128"/>
                <a:cs typeface="Times New Roman" panose="02020603050405020304" pitchFamily="18" charset="0"/>
              </a:rPr>
              <a:t>ဧက</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ကိန်းလို</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ခေ</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ါ်ပါ </a:t>
            </a:r>
            <a:r>
              <a:rPr lang="en-US" sz="2300" kern="100" dirty="0" err="1">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တယ</a:t>
            </a:r>
            <a:r>
              <a:rPr lang="en-US" sz="2300" kern="100" dirty="0">
                <a:solidFill>
                  <a:schemeClr val="bg1"/>
                </a:solidFill>
                <a:effectLst/>
                <a:latin typeface="Pyidaungsu" panose="020B0502040204020203" pitchFamily="34" charset="0"/>
                <a:ea typeface="Yu Mincho" panose="02020400000000000000" pitchFamily="18" charset="-128"/>
                <a:cs typeface="Times New Roman" panose="02020603050405020304" pitchFamily="18" charset="0"/>
              </a:rPr>
              <a:t>်။ </a:t>
            </a:r>
            <a:endParaRPr lang="en-US" sz="2300" kern="100" dirty="0">
              <a:solidFill>
                <a:schemeClr val="bg1"/>
              </a:solidFill>
              <a:effectLst/>
              <a:latin typeface="Calibri" panose="020F0502020204030204" pitchFamily="34" charset="0"/>
              <a:ea typeface="Yu Mincho" panose="02020400000000000000" pitchFamily="18" charset="-128"/>
              <a:cs typeface="Times New Roman" panose="02020603050405020304" pitchFamily="18" charset="0"/>
            </a:endParaRPr>
          </a:p>
          <a:p>
            <a:r>
              <a:rPr lang="en-US" sz="2300" dirty="0" err="1">
                <a:solidFill>
                  <a:srgbClr val="0000FF"/>
                </a:solidFill>
                <a:effectLst/>
                <a:highlight>
                  <a:srgbClr val="FFFF00"/>
                </a:highlight>
                <a:latin typeface="Pyidaungsu" panose="020B0502040204020203" pitchFamily="34" charset="0"/>
                <a:ea typeface="Yu Mincho" panose="02020400000000000000" pitchFamily="18" charset="-128"/>
              </a:rPr>
              <a:t>အဌ</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 ၈၊ </a:t>
            </a:r>
            <a:r>
              <a:rPr lang="en-US" sz="2300" dirty="0" err="1">
                <a:solidFill>
                  <a:srgbClr val="0000FF"/>
                </a:solidFill>
                <a:effectLst/>
                <a:highlight>
                  <a:srgbClr val="FFFF00"/>
                </a:highlight>
                <a:latin typeface="Pyidaungsu" panose="020B0502040204020203" pitchFamily="34" charset="0"/>
                <a:ea typeface="Yu Mincho" panose="02020400000000000000" pitchFamily="18" charset="-128"/>
              </a:rPr>
              <a:t>ဇယ</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=၄၊ </a:t>
            </a:r>
            <a:r>
              <a:rPr lang="en-US" sz="2300" dirty="0" err="1">
                <a:solidFill>
                  <a:srgbClr val="0000FF"/>
                </a:solidFill>
                <a:effectLst/>
                <a:highlight>
                  <a:srgbClr val="FFFF00"/>
                </a:highlight>
                <a:latin typeface="Pyidaungsu" panose="020B0502040204020203" pitchFamily="34" charset="0"/>
                <a:ea typeface="Yu Mincho" panose="02020400000000000000" pitchFamily="18" charset="-128"/>
              </a:rPr>
              <a:t>ဧက</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=၁ (၈၄၁)</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ဖြစ်ပြီး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ထိုကိန်းကို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ပြောင်းပြန်လှန်ရင</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a:solidFill>
                  <a:srgbClr val="0000FF"/>
                </a:solidFill>
                <a:effectLst/>
                <a:highlight>
                  <a:srgbClr val="FFFF00"/>
                </a:highlight>
                <a:latin typeface="Pyidaungsu" panose="020B0502040204020203" pitchFamily="34" charset="0"/>
                <a:ea typeface="Yu Mincho" panose="02020400000000000000" pitchFamily="18" charset="-128"/>
              </a:rPr>
              <a:t>၁၄၈</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ရပါတယ</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ဒီအချိန်က</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စပြီး</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လူတို့ရဲ</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ဂေါဇာ</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ကောဇာသက္ကရာဇ်နဲ</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သာသနာနှစ</a:t>
            </a:r>
            <a:r>
              <a:rPr lang="en-US" sz="2300" dirty="0">
                <a:solidFill>
                  <a:schemeClr val="bg1"/>
                </a:solidFill>
                <a:effectLst/>
                <a:latin typeface="Pyidaungsu" panose="020B0502040204020203" pitchFamily="34" charset="0"/>
                <a:ea typeface="Yu Mincho" panose="02020400000000000000" pitchFamily="18" charset="-128"/>
              </a:rPr>
              <a:t>် </a:t>
            </a:r>
            <a:r>
              <a:rPr lang="en-US" sz="2300" dirty="0" err="1">
                <a:solidFill>
                  <a:schemeClr val="bg1"/>
                </a:solidFill>
                <a:effectLst/>
                <a:latin typeface="Pyidaungsu" panose="020B0502040204020203" pitchFamily="34" charset="0"/>
                <a:ea typeface="Yu Mincho" panose="02020400000000000000" pitchFamily="18" charset="-128"/>
              </a:rPr>
              <a:t>တညီတည်းဖြစ်ခဲ့ပါတယ</a:t>
            </a:r>
            <a:r>
              <a:rPr lang="en-US" sz="2300" dirty="0">
                <a:solidFill>
                  <a:schemeClr val="bg1"/>
                </a:solidFill>
                <a:effectLst/>
                <a:latin typeface="Pyidaungsu" panose="020B0502040204020203" pitchFamily="34" charset="0"/>
                <a:ea typeface="Yu Mincho" panose="02020400000000000000" pitchFamily="18" charset="-128"/>
              </a:rPr>
              <a:t>်။</a:t>
            </a:r>
            <a:endParaRPr lang="en-US" sz="2300" dirty="0">
              <a:solidFill>
                <a:schemeClr val="bg1"/>
              </a:solidFill>
            </a:endParaRPr>
          </a:p>
        </p:txBody>
      </p:sp>
      <p:sp>
        <p:nvSpPr>
          <p:cNvPr id="5" name="TextBox 4">
            <a:extLst>
              <a:ext uri="{FF2B5EF4-FFF2-40B4-BE49-F238E27FC236}">
                <a16:creationId xmlns:a16="http://schemas.microsoft.com/office/drawing/2014/main" id="{6201AA52-44D0-FE97-BF9A-E613D8C6C95A}"/>
              </a:ext>
            </a:extLst>
          </p:cNvPr>
          <p:cNvSpPr txBox="1"/>
          <p:nvPr/>
        </p:nvSpPr>
        <p:spPr>
          <a:xfrm>
            <a:off x="132735" y="3185652"/>
            <a:ext cx="11695471" cy="3554819"/>
          </a:xfrm>
          <a:prstGeom prst="rect">
            <a:avLst/>
          </a:prstGeom>
          <a:noFill/>
        </p:spPr>
        <p:txBody>
          <a:bodyPr wrap="square" rtlCol="0">
            <a:spAutoFit/>
          </a:bodyPr>
          <a:lstStyle/>
          <a:p>
            <a:r>
              <a:rPr lang="en-US" sz="2500" dirty="0">
                <a:solidFill>
                  <a:schemeClr val="bg1"/>
                </a:solidFill>
                <a:effectLst/>
                <a:latin typeface="Times New Roman" panose="02020603050405020304" pitchFamily="18" charset="0"/>
                <a:ea typeface="Times New Roman" panose="02020603050405020304" pitchFamily="18" charset="0"/>
              </a:rPr>
              <a:t>When the 500 arahants led by </a:t>
            </a:r>
            <a:r>
              <a:rPr lang="en-US" sz="2500" dirty="0" err="1">
                <a:solidFill>
                  <a:schemeClr val="bg1"/>
                </a:solidFill>
                <a:effectLst/>
                <a:latin typeface="Times New Roman" panose="02020603050405020304" pitchFamily="18" charset="0"/>
                <a:ea typeface="Times New Roman" panose="02020603050405020304" pitchFamily="18" charset="0"/>
              </a:rPr>
              <a:t>Ashin</a:t>
            </a:r>
            <a:r>
              <a:rPr lang="en-US" sz="2500" dirty="0">
                <a:solidFill>
                  <a:schemeClr val="bg1"/>
                </a:solidFill>
                <a:effectLst/>
                <a:latin typeface="Times New Roman" panose="02020603050405020304" pitchFamily="18" charset="0"/>
                <a:ea typeface="Times New Roman" panose="02020603050405020304" pitchFamily="18" charset="0"/>
              </a:rPr>
              <a:t> Maha Kassapa completed the First Buddhist Council, they foresaw that the teachings of the Buddha would last for 5000 years. To align the human Sakarit with the Buddhist Era, King </a:t>
            </a:r>
            <a:r>
              <a:rPr lang="en-US" sz="2500" dirty="0" err="1">
                <a:solidFill>
                  <a:schemeClr val="bg1"/>
                </a:solidFill>
                <a:effectLst/>
                <a:latin typeface="Times New Roman" panose="02020603050405020304" pitchFamily="18" charset="0"/>
                <a:ea typeface="Times New Roman" panose="02020603050405020304" pitchFamily="18" charset="0"/>
              </a:rPr>
              <a:t>Ajatasatru</a:t>
            </a:r>
            <a:r>
              <a:rPr lang="en-US" sz="2500" dirty="0">
                <a:solidFill>
                  <a:schemeClr val="bg1"/>
                </a:solidFill>
                <a:effectLst/>
                <a:latin typeface="Times New Roman" panose="02020603050405020304" pitchFamily="18" charset="0"/>
                <a:ea typeface="Times New Roman" panose="02020603050405020304" pitchFamily="18" charset="0"/>
              </a:rPr>
              <a:t> and </a:t>
            </a:r>
            <a:r>
              <a:rPr lang="en-US" sz="2500" dirty="0" err="1">
                <a:solidFill>
                  <a:schemeClr val="bg1"/>
                </a:solidFill>
                <a:effectLst/>
                <a:latin typeface="Times New Roman" panose="02020603050405020304" pitchFamily="18" charset="0"/>
                <a:ea typeface="Times New Roman" panose="02020603050405020304" pitchFamily="18" charset="0"/>
              </a:rPr>
              <a:t>Ashin</a:t>
            </a:r>
            <a:r>
              <a:rPr lang="en-US" sz="2500" dirty="0">
                <a:solidFill>
                  <a:schemeClr val="bg1"/>
                </a:solidFill>
                <a:effectLst/>
                <a:latin typeface="Times New Roman" panose="02020603050405020304" pitchFamily="18" charset="0"/>
                <a:ea typeface="Times New Roman" panose="02020603050405020304" pitchFamily="18" charset="0"/>
              </a:rPr>
              <a:t> Maha Kassapa reduced the Maha Sakarit (148) by one, leaving one year remaining. </a:t>
            </a:r>
          </a:p>
          <a:p>
            <a:endParaRPr lang="en-US" sz="2500" dirty="0">
              <a:solidFill>
                <a:schemeClr val="bg1"/>
              </a:solidFill>
              <a:latin typeface="Times New Roman" panose="02020603050405020304" pitchFamily="18" charset="0"/>
              <a:ea typeface="Times New Roman" panose="02020603050405020304" pitchFamily="18" charset="0"/>
            </a:endParaRPr>
          </a:p>
          <a:p>
            <a:r>
              <a:rPr lang="en-US" sz="2500" dirty="0">
                <a:solidFill>
                  <a:schemeClr val="bg1"/>
                </a:solidFill>
                <a:effectLst/>
                <a:latin typeface="Times New Roman" panose="02020603050405020304" pitchFamily="18" charset="0"/>
                <a:ea typeface="Times New Roman" panose="02020603050405020304" pitchFamily="18" charset="0"/>
              </a:rPr>
              <a:t>This number is called the "</a:t>
            </a:r>
            <a:r>
              <a:rPr lang="en-US" sz="2500" i="1" dirty="0" err="1">
                <a:solidFill>
                  <a:srgbClr val="0000FF"/>
                </a:solidFill>
                <a:effectLst/>
                <a:highlight>
                  <a:srgbClr val="FFFF00"/>
                </a:highlight>
                <a:latin typeface="Times New Roman" panose="02020603050405020304" pitchFamily="18" charset="0"/>
                <a:ea typeface="Times New Roman" panose="02020603050405020304" pitchFamily="18" charset="0"/>
              </a:rPr>
              <a:t>Ashta</a:t>
            </a:r>
            <a:r>
              <a:rPr lang="en-US" sz="2500" i="1" dirty="0">
                <a:solidFill>
                  <a:srgbClr val="0000FF"/>
                </a:solidFill>
                <a:effectLst/>
                <a:highlight>
                  <a:srgbClr val="FFFF00"/>
                </a:highlight>
                <a:latin typeface="Times New Roman" panose="02020603050405020304" pitchFamily="18" charset="0"/>
                <a:ea typeface="Times New Roman" panose="02020603050405020304" pitchFamily="18" charset="0"/>
              </a:rPr>
              <a:t>, Jaya, Eka </a:t>
            </a:r>
            <a:r>
              <a:rPr lang="en-US" sz="2500" i="1" dirty="0">
                <a:solidFill>
                  <a:srgbClr val="0000FF"/>
                </a:solidFill>
                <a:effectLst/>
                <a:highlight>
                  <a:srgbClr val="FFFF00"/>
                </a:highlight>
                <a:latin typeface="Pyidaungsu" panose="020B0502040204020203" pitchFamily="34" charset="0"/>
                <a:ea typeface="Times New Roman" panose="02020603050405020304" pitchFamily="18" charset="0"/>
              </a:rPr>
              <a:t>(</a:t>
            </a:r>
            <a:r>
              <a:rPr lang="en-US" sz="2500" i="1" dirty="0" err="1">
                <a:solidFill>
                  <a:srgbClr val="0000FF"/>
                </a:solidFill>
                <a:effectLst/>
                <a:highlight>
                  <a:srgbClr val="FFFF00"/>
                </a:highlight>
                <a:latin typeface="Pyidaungsu" panose="020B0502040204020203" pitchFamily="34" charset="0"/>
                <a:ea typeface="Times New Roman" panose="02020603050405020304" pitchFamily="18" charset="0"/>
              </a:rPr>
              <a:t>အဌ</a:t>
            </a:r>
            <a:r>
              <a:rPr lang="en-US" sz="2500" i="1" dirty="0">
                <a:solidFill>
                  <a:srgbClr val="0000FF"/>
                </a:solidFill>
                <a:effectLst/>
                <a:highlight>
                  <a:srgbClr val="FFFF00"/>
                </a:highlight>
                <a:latin typeface="Pyidaungsu" panose="020B0502040204020203" pitchFamily="34" charset="0"/>
                <a:ea typeface="Times New Roman" panose="02020603050405020304" pitchFamily="18" charset="0"/>
              </a:rPr>
              <a:t>၊ </a:t>
            </a:r>
            <a:r>
              <a:rPr lang="en-US" sz="2500" i="1" dirty="0" err="1">
                <a:solidFill>
                  <a:srgbClr val="0000FF"/>
                </a:solidFill>
                <a:effectLst/>
                <a:highlight>
                  <a:srgbClr val="FFFF00"/>
                </a:highlight>
                <a:latin typeface="Pyidaungsu" panose="020B0502040204020203" pitchFamily="34" charset="0"/>
                <a:ea typeface="Times New Roman" panose="02020603050405020304" pitchFamily="18" charset="0"/>
              </a:rPr>
              <a:t>ဇယ</a:t>
            </a:r>
            <a:r>
              <a:rPr lang="en-US" sz="2500" i="1" dirty="0">
                <a:solidFill>
                  <a:srgbClr val="0000FF"/>
                </a:solidFill>
                <a:effectLst/>
                <a:highlight>
                  <a:srgbClr val="FFFF00"/>
                </a:highlight>
                <a:latin typeface="Pyidaungsu" panose="020B0502040204020203" pitchFamily="34" charset="0"/>
                <a:ea typeface="Times New Roman" panose="02020603050405020304" pitchFamily="18" charset="0"/>
              </a:rPr>
              <a:t>၊ </a:t>
            </a:r>
            <a:r>
              <a:rPr lang="en-US" sz="2500" i="1" dirty="0" err="1">
                <a:solidFill>
                  <a:srgbClr val="0000FF"/>
                </a:solidFill>
                <a:effectLst/>
                <a:highlight>
                  <a:srgbClr val="FFFF00"/>
                </a:highlight>
                <a:latin typeface="Pyidaungsu" panose="020B0502040204020203" pitchFamily="34" charset="0"/>
                <a:ea typeface="Times New Roman" panose="02020603050405020304" pitchFamily="18" charset="0"/>
              </a:rPr>
              <a:t>ဧက</a:t>
            </a:r>
            <a:r>
              <a:rPr lang="en-US" sz="2500" i="1" dirty="0">
                <a:solidFill>
                  <a:srgbClr val="0000FF"/>
                </a:solidFill>
                <a:effectLst/>
                <a:highlight>
                  <a:srgbClr val="FFFF00"/>
                </a:highlight>
                <a:latin typeface="Pyidaungsu" panose="020B0502040204020203" pitchFamily="34" charset="0"/>
                <a:ea typeface="Times New Roman" panose="02020603050405020304" pitchFamily="18" charset="0"/>
              </a:rPr>
              <a:t>)</a:t>
            </a:r>
            <a:r>
              <a:rPr lang="en-US" sz="2500" dirty="0">
                <a:solidFill>
                  <a:schemeClr val="bg1"/>
                </a:solidFill>
                <a:effectLst/>
                <a:latin typeface="Times New Roman" panose="02020603050405020304" pitchFamily="18" charset="0"/>
                <a:ea typeface="Times New Roman" panose="02020603050405020304" pitchFamily="18" charset="0"/>
              </a:rPr>
              <a:t>" number. </a:t>
            </a:r>
            <a:r>
              <a:rPr lang="en-US" sz="2500" i="1" dirty="0" err="1">
                <a:solidFill>
                  <a:srgbClr val="0000FF"/>
                </a:solidFill>
                <a:effectLst/>
                <a:highlight>
                  <a:srgbClr val="FFFF00"/>
                </a:highlight>
                <a:latin typeface="Times New Roman" panose="02020603050405020304" pitchFamily="18" charset="0"/>
                <a:ea typeface="Times New Roman" panose="02020603050405020304" pitchFamily="18" charset="0"/>
              </a:rPr>
              <a:t>Ashta</a:t>
            </a:r>
            <a:r>
              <a:rPr lang="en-US" sz="2500" dirty="0">
                <a:solidFill>
                  <a:srgbClr val="0000FF"/>
                </a:solidFill>
                <a:effectLst/>
                <a:highlight>
                  <a:srgbClr val="FFFF00"/>
                </a:highlight>
                <a:latin typeface="Times New Roman" panose="02020603050405020304" pitchFamily="18" charset="0"/>
                <a:ea typeface="Times New Roman" panose="02020603050405020304" pitchFamily="18" charset="0"/>
              </a:rPr>
              <a:t>=8, </a:t>
            </a:r>
            <a:r>
              <a:rPr lang="en-US" sz="2500" i="1" dirty="0">
                <a:solidFill>
                  <a:srgbClr val="0000FF"/>
                </a:solidFill>
                <a:effectLst/>
                <a:highlight>
                  <a:srgbClr val="FFFF00"/>
                </a:highlight>
                <a:latin typeface="Times New Roman" panose="02020603050405020304" pitchFamily="18" charset="0"/>
                <a:ea typeface="Times New Roman" panose="02020603050405020304" pitchFamily="18" charset="0"/>
              </a:rPr>
              <a:t>Jaya</a:t>
            </a:r>
            <a:r>
              <a:rPr lang="en-US" sz="2500" dirty="0">
                <a:solidFill>
                  <a:srgbClr val="0000FF"/>
                </a:solidFill>
                <a:effectLst/>
                <a:highlight>
                  <a:srgbClr val="FFFF00"/>
                </a:highlight>
                <a:latin typeface="Times New Roman" panose="02020603050405020304" pitchFamily="18" charset="0"/>
                <a:ea typeface="Times New Roman" panose="02020603050405020304" pitchFamily="18" charset="0"/>
              </a:rPr>
              <a:t>=4, </a:t>
            </a:r>
            <a:r>
              <a:rPr lang="en-US" sz="2500" i="1" dirty="0">
                <a:solidFill>
                  <a:srgbClr val="0000FF"/>
                </a:solidFill>
                <a:effectLst/>
                <a:highlight>
                  <a:srgbClr val="FFFF00"/>
                </a:highlight>
                <a:latin typeface="Times New Roman" panose="02020603050405020304" pitchFamily="18" charset="0"/>
                <a:ea typeface="Times New Roman" panose="02020603050405020304" pitchFamily="18" charset="0"/>
              </a:rPr>
              <a:t>Eka</a:t>
            </a:r>
            <a:r>
              <a:rPr lang="en-US" sz="2500" dirty="0">
                <a:solidFill>
                  <a:srgbClr val="0000FF"/>
                </a:solidFill>
                <a:effectLst/>
                <a:highlight>
                  <a:srgbClr val="FFFF00"/>
                </a:highlight>
                <a:latin typeface="Times New Roman" panose="02020603050405020304" pitchFamily="18" charset="0"/>
                <a:ea typeface="Times New Roman" panose="02020603050405020304" pitchFamily="18" charset="0"/>
              </a:rPr>
              <a:t>=1 (841)</a:t>
            </a:r>
            <a:r>
              <a:rPr lang="en-US" sz="2500" dirty="0">
                <a:solidFill>
                  <a:schemeClr val="bg1"/>
                </a:solidFill>
                <a:effectLst/>
                <a:latin typeface="Times New Roman" panose="02020603050405020304" pitchFamily="18" charset="0"/>
                <a:ea typeface="Times New Roman" panose="02020603050405020304" pitchFamily="18" charset="0"/>
              </a:rPr>
              <a:t>, and reversing this number gives (</a:t>
            </a:r>
            <a:r>
              <a:rPr lang="en-US" sz="2500" dirty="0">
                <a:solidFill>
                  <a:srgbClr val="0000FF"/>
                </a:solidFill>
                <a:effectLst/>
                <a:highlight>
                  <a:srgbClr val="FFFF00"/>
                </a:highlight>
                <a:latin typeface="Times New Roman" panose="02020603050405020304" pitchFamily="18" charset="0"/>
                <a:ea typeface="Times New Roman" panose="02020603050405020304" pitchFamily="18" charset="0"/>
              </a:rPr>
              <a:t>148</a:t>
            </a:r>
            <a:r>
              <a:rPr lang="en-US" sz="2500" dirty="0">
                <a:solidFill>
                  <a:schemeClr val="bg1"/>
                </a:solidFill>
                <a:effectLst/>
                <a:latin typeface="Times New Roman" panose="02020603050405020304" pitchFamily="18" charset="0"/>
                <a:ea typeface="Times New Roman" panose="02020603050405020304" pitchFamily="18" charset="0"/>
              </a:rPr>
              <a:t>). From this time onwards, the human (</a:t>
            </a:r>
            <a:r>
              <a:rPr lang="en-US" sz="2500" dirty="0" err="1">
                <a:solidFill>
                  <a:schemeClr val="bg1"/>
                </a:solidFill>
                <a:effectLst/>
                <a:latin typeface="Times New Roman" panose="02020603050405020304" pitchFamily="18" charset="0"/>
                <a:ea typeface="Times New Roman" panose="02020603050405020304" pitchFamily="18" charset="0"/>
              </a:rPr>
              <a:t>Gozā</a:t>
            </a:r>
            <a:r>
              <a:rPr lang="en-US" sz="2500" dirty="0">
                <a:solidFill>
                  <a:schemeClr val="bg1"/>
                </a:solidFill>
                <a:effectLst/>
                <a:latin typeface="Times New Roman" panose="02020603050405020304" pitchFamily="18" charset="0"/>
                <a:ea typeface="Times New Roman" panose="02020603050405020304" pitchFamily="18" charset="0"/>
              </a:rPr>
              <a:t>) </a:t>
            </a:r>
            <a:r>
              <a:rPr lang="en-US" sz="2500" dirty="0" err="1">
                <a:solidFill>
                  <a:schemeClr val="bg1"/>
                </a:solidFill>
                <a:effectLst/>
                <a:latin typeface="Times New Roman" panose="02020603050405020304" pitchFamily="18" charset="0"/>
                <a:ea typeface="Times New Roman" panose="02020603050405020304" pitchFamily="18" charset="0"/>
              </a:rPr>
              <a:t>Koza</a:t>
            </a:r>
            <a:r>
              <a:rPr lang="en-US" sz="2500" dirty="0">
                <a:solidFill>
                  <a:schemeClr val="bg1"/>
                </a:solidFill>
                <a:effectLst/>
                <a:latin typeface="Times New Roman" panose="02020603050405020304" pitchFamily="18" charset="0"/>
                <a:ea typeface="Times New Roman" panose="02020603050405020304" pitchFamily="18" charset="0"/>
              </a:rPr>
              <a:t> Sakarit and the Buddhist Era became aligned.</a:t>
            </a:r>
          </a:p>
          <a:p>
            <a:endParaRPr lang="en-US" sz="2500" dirty="0">
              <a:solidFill>
                <a:schemeClr val="bg1"/>
              </a:solidFill>
            </a:endParaRPr>
          </a:p>
        </p:txBody>
      </p:sp>
      <p:cxnSp>
        <p:nvCxnSpPr>
          <p:cNvPr id="6" name="Straight Connector 5">
            <a:extLst>
              <a:ext uri="{FF2B5EF4-FFF2-40B4-BE49-F238E27FC236}">
                <a16:creationId xmlns:a16="http://schemas.microsoft.com/office/drawing/2014/main" id="{6F7E4703-8891-2886-19E3-611E41C97B79}"/>
              </a:ext>
            </a:extLst>
          </p:cNvPr>
          <p:cNvCxnSpPr/>
          <p:nvPr/>
        </p:nvCxnSpPr>
        <p:spPr>
          <a:xfrm>
            <a:off x="0" y="3038168"/>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9190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5193</Words>
  <Application>Microsoft Office PowerPoint</Application>
  <PresentationFormat>Widescreen</PresentationFormat>
  <Paragraphs>120</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Myanmar Text</vt:lpstr>
      <vt:lpstr>Pyidaungsu</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Zin Tint</dc:creator>
  <cp:lastModifiedBy>Zin Tint</cp:lastModifiedBy>
  <cp:revision>17</cp:revision>
  <dcterms:created xsi:type="dcterms:W3CDTF">2024-06-18T16:39:17Z</dcterms:created>
  <dcterms:modified xsi:type="dcterms:W3CDTF">2026-06-03T16:36:04Z</dcterms:modified>
</cp:coreProperties>
</file>