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73" r:id="rId3"/>
    <p:sldId id="263" r:id="rId4"/>
    <p:sldId id="264" r:id="rId5"/>
    <p:sldId id="270" r:id="rId6"/>
    <p:sldId id="271" r:id="rId7"/>
    <p:sldId id="261" r:id="rId8"/>
    <p:sldId id="266" r:id="rId9"/>
    <p:sldId id="265" r:id="rId10"/>
    <p:sldId id="267" r:id="rId11"/>
    <p:sldId id="272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9C288-D192-4B99-9749-AD9925CBDFF6}" type="datetimeFigureOut">
              <a:rPr lang="en-US" smtClean="0"/>
              <a:t>11-Jun-26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35C9B-D559-46A8-B296-0AE558290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8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735C9B-D559-46A8-B296-0AE558290D0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2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82C5D-8BA9-4FD6-9645-2868AC13E28B}" type="datetime1">
              <a:rPr lang="en-US" smtClean="0"/>
              <a:t>11-Jun-26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7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4AC-118F-4F48-8EFC-DDD7A09A8A1D}" type="datetime1">
              <a:rPr lang="en-US" smtClean="0"/>
              <a:t>11-Jun-26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2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1FEB-B1D4-46AA-99F5-0892491ACF00}" type="datetime1">
              <a:rPr lang="en-US" smtClean="0"/>
              <a:t>11-Jun-26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181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44ACD-3062-442A-95DC-44A6F2B8B015}" type="datetime1">
              <a:rPr lang="en-US" smtClean="0"/>
              <a:t>11-Jun-26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0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1E6D-7FEE-4EF8-957E-35C6DABFAAE1}" type="datetime1">
              <a:rPr lang="en-US" smtClean="0"/>
              <a:t>11-Jun-26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24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F09D-80A8-433A-A8A2-3EB8B3D59461}" type="datetime1">
              <a:rPr lang="en-US" smtClean="0"/>
              <a:t>11-Jun-26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224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A30B-17AA-4C28-900E-36F867180A9A}" type="datetime1">
              <a:rPr lang="en-US" smtClean="0"/>
              <a:t>11-Jun-26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1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23E1-1162-4B66-8A9C-35B138EF63BD}" type="datetime1">
              <a:rPr lang="en-US" smtClean="0"/>
              <a:t>11-Jun-26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0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E714-63EA-442F-8160-91A02AB0414A}" type="datetime1">
              <a:rPr lang="en-US" smtClean="0"/>
              <a:t>11-Jun-26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98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51814-DE24-45C9-BF30-7B91E935DCEF}" type="datetime1">
              <a:rPr lang="en-US" smtClean="0"/>
              <a:t>11-Jun-26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8F44-D6A6-48F5-8DC7-9BC41E144462}" type="datetime1">
              <a:rPr lang="en-US" smtClean="0"/>
              <a:t>11-Jun-26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8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8542C-A94D-43E4-8AC4-E95781A83626}" type="datetime1">
              <a:rPr lang="en-US" smtClean="0"/>
              <a:t>11-Jun-26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Saya Zin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6DF80-4E26-47D0-BEBE-BD3865E7A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6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photo/?fbid=3051668768466431&amp;set=a.1442296016070389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historicalteaching.com/concepts-of-544-bc-and-483-bc-buddha-parinibbana-myanmar-text/" TargetMode="External"/><Relationship Id="rId2" Type="http://schemas.openxmlformats.org/officeDocument/2006/relationships/hyperlink" Target="https://historicalteaching.com/concepts-of-544-bc-and-483-bc-regarding-buddhas-parinibbana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11430000" cy="517064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Using AD, AB, BE, ME </a:t>
            </a:r>
          </a:p>
          <a:p>
            <a:endParaRPr lang="en-US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AD, BC, CE, BCE, BP, </a:t>
            </a:r>
          </a:p>
          <a:p>
            <a:endParaRPr lang="en-US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AD : Anno Domini</a:t>
            </a: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AB : Anno </a:t>
            </a:r>
            <a:r>
              <a:rPr lang="en-US" sz="3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Buddhae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(Year of Religion)</a:t>
            </a: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BE : Buddhist Era     (Year of Religion)</a:t>
            </a: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BE : Burmese Era (Old Use) (</a:t>
            </a:r>
            <a:r>
              <a:rPr lang="en-US" sz="3000" b="1" dirty="0" err="1">
                <a:solidFill>
                  <a:srgbClr val="0000FF"/>
                </a:solidFill>
                <a:latin typeface="Pyidaungsu" pitchFamily="34" charset="0"/>
                <a:cs typeface="Pyidaungsu" pitchFamily="34" charset="0"/>
              </a:rPr>
              <a:t>မြန်မာသက္ကရာဇ</a:t>
            </a:r>
            <a:r>
              <a:rPr lang="en-US" sz="3000" b="1" dirty="0">
                <a:solidFill>
                  <a:srgbClr val="0000FF"/>
                </a:solidFill>
                <a:latin typeface="Pyidaungsu" pitchFamily="34" charset="0"/>
                <a:cs typeface="Pyidaungsu" pitchFamily="34" charset="0"/>
              </a:rPr>
              <a:t>်)</a:t>
            </a:r>
          </a:p>
          <a:p>
            <a:endParaRPr lang="en-US" sz="3000" b="1" dirty="0">
              <a:solidFill>
                <a:srgbClr val="0000FF"/>
              </a:solidFill>
              <a:latin typeface="Pyidaungsu" pitchFamily="34" charset="0"/>
              <a:cs typeface="Pyidaungsu" pitchFamily="34" charset="0"/>
            </a:endParaRP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ME : </a:t>
            </a:r>
            <a:r>
              <a:rPr lang="en-US" sz="3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Maha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Era  </a:t>
            </a: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ME : Myanmar Era (Recent Use) (1388 ME now)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47410"/>
            <a:ext cx="1165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See my Facebook Page:</a:t>
            </a:r>
          </a:p>
          <a:p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https://www.facebook.com/photo/?fbid=3051668768466431&amp;set=a.1442296016070389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346342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0" y="5405736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Judson, University of Yangon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981200" y="990600"/>
            <a:ext cx="3175334" cy="5647600"/>
            <a:chOff x="838200" y="1166249"/>
            <a:chExt cx="3058557" cy="5439902"/>
          </a:xfrm>
        </p:grpSpPr>
        <p:pic>
          <p:nvPicPr>
            <p:cNvPr id="2051" name="Picture 3" descr="C:\Users\zintu\OneDrive\Desktop\Anno Domini_Judson_YU\Judson_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1166249"/>
              <a:ext cx="3058557" cy="5439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1905000" y="4267200"/>
              <a:ext cx="762000" cy="6858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590800" y="224136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Rare evidence of the use of Anno Domini (AD)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904972" y="990601"/>
            <a:ext cx="4153428" cy="4110443"/>
            <a:chOff x="4380972" y="1166249"/>
            <a:chExt cx="3277656" cy="3243735"/>
          </a:xfrm>
        </p:grpSpPr>
        <p:pic>
          <p:nvPicPr>
            <p:cNvPr id="2052" name="Picture 4" descr="C:\Users\zintu\OneDrive\Desktop\Anno Domini_Judson_YU\Jodson_AD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017" r="29170"/>
            <a:stretch/>
          </p:blipFill>
          <p:spPr bwMode="auto">
            <a:xfrm>
              <a:off x="4380972" y="1166249"/>
              <a:ext cx="3277656" cy="32437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4904510" y="1828800"/>
              <a:ext cx="2201333" cy="19812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Saya</a:t>
            </a:r>
            <a:r>
              <a:rPr lang="en-US" sz="1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Zin</a:t>
            </a:r>
          </a:p>
        </p:txBody>
      </p:sp>
    </p:spTree>
    <p:extLst>
      <p:ext uri="{BB962C8B-B14F-4D97-AF65-F5344CB8AC3E}">
        <p14:creationId xmlns:p14="http://schemas.microsoft.com/office/powerpoint/2010/main" val="1028887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146356"/>
            <a:ext cx="11430000" cy="3686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000" b="1" kern="100" dirty="0" err="1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ဗုဒ္ဓဘုရားရှင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်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kern="100" dirty="0" err="1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ပရိနိဗ္ဗာန်ပြုတဲ့နှစ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်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၅၄၄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kern="100" dirty="0" err="1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ဘီစီ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kern="100" dirty="0" err="1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နှင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့်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၄၈၃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kern="100" dirty="0" err="1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ဘီစီ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kern="100" dirty="0" err="1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အယူအဆ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kern="100" dirty="0" err="1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မြန်မာသက္ကရာဇ်မ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ှ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kern="100" dirty="0" err="1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ခရစ်နှစ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်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(AD) </a:t>
            </a:r>
            <a:r>
              <a:rPr lang="en-US" sz="3000" b="1" kern="100" dirty="0" err="1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ကိုပြောင်းရာမှာ</a:t>
            </a:r>
            <a:r>
              <a:rPr lang="en-US" sz="3000" b="1" kern="1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(+638) </a:t>
            </a:r>
            <a:r>
              <a:rPr lang="en-US" sz="3000" b="1" kern="100" dirty="0" err="1">
                <a:solidFill>
                  <a:srgbClr val="0000FF"/>
                </a:solidFill>
                <a:effectLst/>
                <a:latin typeface="Myanmar Tex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ထဲ့ပေါင်းရခြင်း</a:t>
            </a:r>
            <a:endParaRPr lang="en-US" sz="3000" b="1" kern="100" dirty="0">
              <a:solidFill>
                <a:srgbClr val="0000FF"/>
              </a:solidFill>
              <a:effectLst/>
              <a:latin typeface="Myanmar Tex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000" b="1" kern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Concepts of 544 BC and 483 BC Regarding Buddha’s Parinibbana</a:t>
            </a:r>
            <a:endParaRPr lang="en-US" sz="3000" b="1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000" b="1" kern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converting the Myanmar calendar year to the Gregorian calendar (AD), we add 638 years.</a:t>
            </a:r>
            <a:endParaRPr lang="en-US" sz="3000" b="1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Saya</a:t>
            </a:r>
            <a:r>
              <a:rPr lang="en-US" sz="1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Zin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A8D56E-528B-5521-C887-0EF9EC38D135}"/>
              </a:ext>
            </a:extLst>
          </p:cNvPr>
          <p:cNvSpPr txBox="1"/>
          <p:nvPr/>
        </p:nvSpPr>
        <p:spPr>
          <a:xfrm>
            <a:off x="1371600" y="4139625"/>
            <a:ext cx="944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Silver Jubilee Magazine, ITBMU, December 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684007-53AA-3BE8-E2D4-64658BCE9D64}"/>
              </a:ext>
            </a:extLst>
          </p:cNvPr>
          <p:cNvSpPr txBox="1"/>
          <p:nvPr/>
        </p:nvSpPr>
        <p:spPr>
          <a:xfrm>
            <a:off x="952500" y="5105915"/>
            <a:ext cx="10858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hlinkClick r:id="rId2"/>
              </a:rPr>
              <a:t>https://historicalteaching.com/concepts-of-544-bc-and-483-bc-regarding-buddhas-parinibbana/</a:t>
            </a:r>
            <a:r>
              <a:rPr lang="en-US" sz="2000" b="1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D052CB-A175-74EA-626C-E139B2AE2FE5}"/>
              </a:ext>
            </a:extLst>
          </p:cNvPr>
          <p:cNvSpPr txBox="1"/>
          <p:nvPr/>
        </p:nvSpPr>
        <p:spPr>
          <a:xfrm>
            <a:off x="495300" y="5791200"/>
            <a:ext cx="11315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hlinkClick r:id="rId3"/>
              </a:rPr>
              <a:t>https://historicalteaching.com/concepts-of-544-bc-and-483-bc-buddha-parinibbana-myanmar-text/</a:t>
            </a:r>
            <a:r>
              <a:rPr lang="en-US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764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1454BD-6262-4992-4ABF-579EC48F7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70399" y="6356351"/>
            <a:ext cx="3860800" cy="365125"/>
          </a:xfrm>
        </p:spPr>
        <p:txBody>
          <a:bodyPr/>
          <a:lstStyle/>
          <a:p>
            <a:r>
              <a:rPr lang="en-US"/>
              <a:t>Saya Zin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8681E99-C152-7658-C09D-77E713294243}"/>
              </a:ext>
            </a:extLst>
          </p:cNvPr>
          <p:cNvGrpSpPr/>
          <p:nvPr/>
        </p:nvGrpSpPr>
        <p:grpSpPr>
          <a:xfrm>
            <a:off x="509516" y="263714"/>
            <a:ext cx="11453884" cy="6092637"/>
            <a:chOff x="204717" y="263714"/>
            <a:chExt cx="11453884" cy="555729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8DCF5FE-928F-39A5-2243-1CB9562CD368}"/>
                </a:ext>
              </a:extLst>
            </p:cNvPr>
            <p:cNvSpPr txBox="1"/>
            <p:nvPr/>
          </p:nvSpPr>
          <p:spPr>
            <a:xfrm>
              <a:off x="204717" y="263714"/>
              <a:ext cx="11453884" cy="5557291"/>
            </a:xfrm>
            <a:prstGeom prst="rect">
              <a:avLst/>
            </a:prstGeom>
            <a:solidFill>
              <a:schemeClr val="bg1"/>
            </a:solidFill>
            <a:ln w="114300" cmpd="tri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900"/>
                </a:lnSpc>
              </a:pPr>
              <a:endParaRPr lang="en-US" sz="23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ts val="3900"/>
                </a:lnSpc>
              </a:pPr>
              <a:endParaRPr lang="en-US" sz="23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ts val="3900"/>
                </a:lnSpc>
              </a:pPr>
              <a:endParaRPr lang="en-US" sz="23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ts val="3900"/>
                </a:lnSpc>
              </a:pP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AD  : Anno Domini</a:t>
              </a:r>
              <a:r>
                <a:rPr lang="en-US" sz="23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(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ခ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ရ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စ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န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ှ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စ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်)  </a:t>
              </a:r>
            </a:p>
            <a:p>
              <a:pPr>
                <a:lnSpc>
                  <a:spcPts val="3900"/>
                </a:lnSpc>
              </a:pP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BC  : Before Christ </a:t>
              </a:r>
              <a:r>
                <a:rPr lang="en-US" sz="23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(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ခ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ရ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စ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တ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ေ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ာ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မ</a:t>
              </a:r>
              <a:r>
                <a:rPr lang="en-US" sz="2300" b="1" dirty="0" err="1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ပေ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ါ်</a:t>
              </a:r>
              <a:r>
                <a:rPr lang="en-US" sz="2300" b="1" dirty="0" err="1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မီ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န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ှ</a:t>
              </a:r>
              <a:r>
                <a:rPr lang="my-MM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စ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်)</a:t>
              </a:r>
            </a:p>
            <a:p>
              <a:pPr>
                <a:lnSpc>
                  <a:spcPts val="3900"/>
                </a:lnSpc>
              </a:pP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   :  Sasana Sakarit 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(</a:t>
              </a:r>
              <a:r>
                <a:rPr lang="en-US" sz="2300" b="1" dirty="0" err="1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သာသနာနှစ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်)</a:t>
              </a:r>
              <a:r>
                <a:rPr lang="en-US" sz="23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(Year of Religion) </a:t>
              </a:r>
              <a:r>
                <a:rPr lang="en-US" sz="23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2570 SE</a:t>
              </a:r>
              <a:endParaRPr lang="en-US" sz="2300" b="1" dirty="0">
                <a:solidFill>
                  <a:srgbClr val="FF0000"/>
                </a:solidFill>
                <a:latin typeface="Pyidaungsu" panose="020B0502040204020203" pitchFamily="34" charset="0"/>
                <a:cs typeface="Pyidaungsu" panose="020B0502040204020203" pitchFamily="34" charset="0"/>
              </a:endParaRPr>
            </a:p>
            <a:p>
              <a:pPr>
                <a:lnSpc>
                  <a:spcPts val="3900"/>
                </a:lnSpc>
              </a:pP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AB  : Anno </a:t>
              </a:r>
              <a:r>
                <a:rPr lang="en-US" sz="23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Buddhae</a:t>
              </a: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(</a:t>
              </a:r>
              <a:r>
                <a:rPr lang="en-US" sz="2300" b="1" dirty="0" err="1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သာသနာနှစ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်)</a:t>
              </a:r>
              <a:r>
                <a:rPr lang="en-US" sz="23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(Sasana Sakarit/ Year of Religion) </a:t>
              </a:r>
              <a:r>
                <a:rPr lang="en-US" sz="23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2570 AB</a:t>
              </a:r>
              <a:endParaRPr lang="en-US" sz="23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ts val="3900"/>
                </a:lnSpc>
              </a:pP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BE  : Buddhist Era</a:t>
              </a:r>
              <a:r>
                <a:rPr lang="en-US" sz="23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   	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(</a:t>
              </a:r>
              <a:r>
                <a:rPr lang="en-US" sz="2300" b="1" dirty="0" err="1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သာသနာနှစ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်)</a:t>
              </a:r>
              <a:r>
                <a:rPr lang="en-US" sz="23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(Sasana Sakarit/ Year of Religion) </a:t>
              </a:r>
              <a:r>
                <a:rPr lang="en-US" sz="23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2570 BE</a:t>
              </a:r>
              <a:endParaRPr lang="en-US" sz="23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ts val="3900"/>
                </a:lnSpc>
              </a:pP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BE  : Burmese Era </a:t>
              </a:r>
              <a:r>
                <a:rPr lang="en-US" sz="23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(</a:t>
              </a:r>
              <a:r>
                <a:rPr lang="en-US" sz="2300" b="1" dirty="0" err="1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မြန်မာသက္ကရာဇ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်) </a:t>
              </a: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(Koza Sakarit) (Old Use) </a:t>
              </a:r>
              <a:r>
                <a:rPr lang="en-US" sz="23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1388 BE </a:t>
              </a:r>
              <a:endParaRPr lang="en-US" sz="23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ts val="3900"/>
                </a:lnSpc>
              </a:pP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ME : </a:t>
              </a:r>
              <a:r>
                <a:rPr lang="en-US" sz="23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Māha</a:t>
              </a: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Era  </a:t>
              </a:r>
              <a:r>
                <a:rPr lang="en-US" sz="23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(</a:t>
              </a:r>
              <a:r>
                <a:rPr lang="en-US" sz="2300" b="1" dirty="0" err="1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မဟာသက္ကရာဇ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်)</a:t>
              </a:r>
            </a:p>
            <a:p>
              <a:pPr>
                <a:lnSpc>
                  <a:spcPts val="3900"/>
                </a:lnSpc>
              </a:pP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ME : Myanmar Era </a:t>
              </a:r>
              <a:r>
                <a:rPr lang="en-US" sz="23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(</a:t>
              </a:r>
              <a:r>
                <a:rPr lang="en-US" sz="2300" b="1" dirty="0" err="1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မြန်မာသက္ကရာဇ</a:t>
              </a:r>
              <a:r>
                <a:rPr lang="en-US" sz="2300" b="1" dirty="0">
                  <a:solidFill>
                    <a:srgbClr val="0000FF"/>
                  </a:solidFill>
                  <a:latin typeface="Pyidaungsu" panose="020B0502040204020203" pitchFamily="34" charset="0"/>
                  <a:cs typeface="Pyidaungsu" panose="020B0502040204020203" pitchFamily="34" charset="0"/>
                </a:rPr>
                <a:t>်) </a:t>
              </a:r>
              <a:r>
                <a:rPr 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(Koza Sakarit)(Recent Use) </a:t>
              </a:r>
              <a:r>
                <a:rPr lang="en-US" sz="23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(1388 ME) Now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B5B665F-31CB-5D08-8743-CE112487F783}"/>
                </a:ext>
              </a:extLst>
            </p:cNvPr>
            <p:cNvSpPr/>
            <p:nvPr/>
          </p:nvSpPr>
          <p:spPr>
            <a:xfrm>
              <a:off x="268797" y="2525333"/>
              <a:ext cx="631951" cy="290816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E44630A-F0EA-09D2-0BE7-DDF54576F9C1}"/>
                </a:ext>
              </a:extLst>
            </p:cNvPr>
            <p:cNvGrpSpPr/>
            <p:nvPr/>
          </p:nvGrpSpPr>
          <p:grpSpPr>
            <a:xfrm>
              <a:off x="227857" y="331226"/>
              <a:ext cx="2607362" cy="1472839"/>
              <a:chOff x="6851374" y="717275"/>
              <a:chExt cx="2607362" cy="1472839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BE0F937-9853-7120-7E19-986D849F3ED2}"/>
                  </a:ext>
                </a:extLst>
              </p:cNvPr>
              <p:cNvSpPr txBox="1"/>
              <p:nvPr/>
            </p:nvSpPr>
            <p:spPr>
              <a:xfrm>
                <a:off x="6851374" y="717275"/>
                <a:ext cx="1086678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9C19C0F-215A-F9FD-8170-B8EC1487D43D}"/>
                  </a:ext>
                </a:extLst>
              </p:cNvPr>
              <p:cNvSpPr txBox="1"/>
              <p:nvPr/>
            </p:nvSpPr>
            <p:spPr>
              <a:xfrm>
                <a:off x="6864626" y="1002198"/>
                <a:ext cx="259411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BUDDHIST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ED6585E-CC1A-7836-5E99-F4858B86932B}"/>
                  </a:ext>
                </a:extLst>
              </p:cNvPr>
              <p:cNvSpPr txBox="1"/>
              <p:nvPr/>
            </p:nvSpPr>
            <p:spPr>
              <a:xfrm>
                <a:off x="6851374" y="1251395"/>
                <a:ext cx="1683026" cy="9387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5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ERA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43602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1"/>
            <a:ext cx="11506200" cy="6397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3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Maha</a:t>
            </a:r>
            <a:r>
              <a:rPr lang="en-US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Sakarit</a:t>
            </a:r>
            <a:r>
              <a:rPr lang="en-US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n-US" sz="23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Maha</a:t>
            </a:r>
            <a:r>
              <a:rPr lang="en-US" sz="2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Era and Buddhist Era are the same? Sir</a:t>
            </a:r>
          </a:p>
          <a:p>
            <a:pPr>
              <a:lnSpc>
                <a:spcPct val="150000"/>
              </a:lnSpc>
            </a:pPr>
            <a:endParaRPr lang="en-US" sz="23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300" dirty="0" err="1">
                <a:latin typeface="Arial" pitchFamily="34" charset="0"/>
                <a:cs typeface="Arial" pitchFamily="34" charset="0"/>
              </a:rPr>
              <a:t>Maha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>
                <a:latin typeface="Arial" pitchFamily="34" charset="0"/>
                <a:cs typeface="Arial" pitchFamily="34" charset="0"/>
              </a:rPr>
              <a:t>Sakarit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 / </a:t>
            </a:r>
            <a:r>
              <a:rPr lang="en-US" sz="2300" dirty="0" err="1">
                <a:latin typeface="Arial" pitchFamily="34" charset="0"/>
                <a:cs typeface="Arial" pitchFamily="34" charset="0"/>
              </a:rPr>
              <a:t>Maha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 Era is before the </a:t>
            </a:r>
            <a:r>
              <a:rPr lang="en-US" sz="2300" dirty="0" err="1">
                <a:latin typeface="Arial" pitchFamily="34" charset="0"/>
                <a:cs typeface="Arial" pitchFamily="34" charset="0"/>
              </a:rPr>
              <a:t>Parinibbāna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2300" dirty="0">
                <a:latin typeface="Arial" pitchFamily="34" charset="0"/>
                <a:cs typeface="Arial" pitchFamily="34" charset="0"/>
              </a:rPr>
            </a:br>
            <a:r>
              <a:rPr lang="en-US" sz="2300" dirty="0">
                <a:latin typeface="Arial" pitchFamily="34" charset="0"/>
                <a:cs typeface="Arial" pitchFamily="34" charset="0"/>
              </a:rPr>
              <a:t>Buddhist Era is after </a:t>
            </a:r>
            <a:r>
              <a:rPr lang="en-US" sz="2300" dirty="0" err="1">
                <a:latin typeface="Arial" pitchFamily="34" charset="0"/>
                <a:cs typeface="Arial" pitchFamily="34" charset="0"/>
              </a:rPr>
              <a:t>Parinibbāna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. It is also call </a:t>
            </a:r>
            <a:r>
              <a:rPr lang="en-US" sz="2300" dirty="0" err="1">
                <a:latin typeface="Arial" pitchFamily="34" charset="0"/>
                <a:cs typeface="Arial" pitchFamily="34" charset="0"/>
              </a:rPr>
              <a:t>Sasana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>
                <a:latin typeface="Arial" pitchFamily="34" charset="0"/>
                <a:cs typeface="Arial" pitchFamily="34" charset="0"/>
              </a:rPr>
              <a:t>Sakkarāj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 (or) Year of Religion (or) Anno </a:t>
            </a:r>
            <a:r>
              <a:rPr lang="en-US" sz="2300" dirty="0" err="1">
                <a:latin typeface="Arial" pitchFamily="34" charset="0"/>
                <a:cs typeface="Arial" pitchFamily="34" charset="0"/>
              </a:rPr>
              <a:t>Buddhae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 (AB). </a:t>
            </a:r>
          </a:p>
          <a:p>
            <a:pPr>
              <a:lnSpc>
                <a:spcPct val="150000"/>
              </a:lnSpc>
            </a:pPr>
            <a:endParaRPr lang="en-US" sz="23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3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For instance: “In 1601, Anno </a:t>
            </a:r>
            <a:r>
              <a:rPr lang="en-US" sz="23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Buddhae</a:t>
            </a:r>
            <a:r>
              <a:rPr lang="en-US" sz="23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and 419 </a:t>
            </a:r>
            <a:r>
              <a:rPr lang="en-US" sz="23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Sakkarāj</a:t>
            </a:r>
            <a:r>
              <a:rPr lang="en-US" sz="23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King Anuruddha, the Lord of </a:t>
            </a:r>
            <a:r>
              <a:rPr lang="en-US" sz="23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Arimaddanapura</a:t>
            </a:r>
            <a:r>
              <a:rPr lang="en-US" sz="23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brought a community of priests together with the Tipitaka (from Rāmaññadesa), and established the Religion in </a:t>
            </a:r>
            <a:r>
              <a:rPr lang="en-US" sz="23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Arimaddanapura</a:t>
            </a:r>
            <a:r>
              <a:rPr lang="en-US" sz="23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otherwise called </a:t>
            </a:r>
            <a:r>
              <a:rPr lang="en-US" sz="23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Pugāma</a:t>
            </a:r>
            <a:r>
              <a:rPr lang="en-US" sz="23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(Bagan).”</a:t>
            </a:r>
            <a:br>
              <a:rPr lang="en-US" sz="2300" dirty="0">
                <a:latin typeface="Arial" pitchFamily="34" charset="0"/>
                <a:cs typeface="Arial" pitchFamily="34" charset="0"/>
              </a:rPr>
            </a:br>
            <a:r>
              <a:rPr lang="en-US" sz="2300" dirty="0">
                <a:latin typeface="Arial" pitchFamily="34" charset="0"/>
                <a:cs typeface="Arial" pitchFamily="34" charset="0"/>
              </a:rPr>
              <a:t>Ref: “</a:t>
            </a:r>
            <a:r>
              <a:rPr lang="en-US" sz="2300" i="1" dirty="0" err="1">
                <a:latin typeface="Arial" pitchFamily="34" charset="0"/>
                <a:cs typeface="Arial" pitchFamily="34" charset="0"/>
              </a:rPr>
              <a:t>Kalyānī</a:t>
            </a:r>
            <a:r>
              <a:rPr lang="en-US" sz="2300" i="1" dirty="0">
                <a:latin typeface="Arial" pitchFamily="34" charset="0"/>
                <a:cs typeface="Arial" pitchFamily="34" charset="0"/>
              </a:rPr>
              <a:t> Inscriptions erected by King </a:t>
            </a:r>
            <a:r>
              <a:rPr lang="en-US" sz="2300" i="1" dirty="0" err="1">
                <a:latin typeface="Arial" pitchFamily="34" charset="0"/>
                <a:cs typeface="Arial" pitchFamily="34" charset="0"/>
              </a:rPr>
              <a:t>Dhammacetī</a:t>
            </a:r>
            <a:r>
              <a:rPr lang="en-US" sz="2300" i="1" dirty="0">
                <a:latin typeface="Arial" pitchFamily="34" charset="0"/>
                <a:cs typeface="Arial" pitchFamily="34" charset="0"/>
              </a:rPr>
              <a:t> at </a:t>
            </a:r>
            <a:r>
              <a:rPr lang="en-US" sz="2300" i="1" dirty="0" err="1">
                <a:latin typeface="Arial" pitchFamily="34" charset="0"/>
                <a:cs typeface="Arial" pitchFamily="34" charset="0"/>
              </a:rPr>
              <a:t>Pegu</a:t>
            </a:r>
            <a:r>
              <a:rPr lang="en-US" sz="2300" i="1" dirty="0">
                <a:latin typeface="Arial" pitchFamily="34" charset="0"/>
                <a:cs typeface="Arial" pitchFamily="34" charset="0"/>
              </a:rPr>
              <a:t> in 1476 AD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” Text and Translation by Taw Sein Ko, 1892, p-49.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</p:spTree>
    <p:extLst>
      <p:ext uri="{BB962C8B-B14F-4D97-AF65-F5344CB8AC3E}">
        <p14:creationId xmlns:p14="http://schemas.microsoft.com/office/powerpoint/2010/main" val="252358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90600"/>
            <a:ext cx="11506200" cy="2217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</a:pPr>
            <a:r>
              <a:rPr lang="en-US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Besides in the articles and research papers of former prominent scholars and historians were used Anno Buddhae (AB) (or) Sāsanā </a:t>
            </a:r>
            <a:r>
              <a:rPr lang="en-US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Sakkarāj</a:t>
            </a:r>
            <a:r>
              <a:rPr lang="en-US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(or) Year of Religion.</a:t>
            </a:r>
            <a:endParaRPr lang="en-US" sz="4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</p:spTree>
    <p:extLst>
      <p:ext uri="{BB962C8B-B14F-4D97-AF65-F5344CB8AC3E}">
        <p14:creationId xmlns:p14="http://schemas.microsoft.com/office/powerpoint/2010/main" val="385725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" y="652574"/>
            <a:ext cx="11506200" cy="5214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500" dirty="0">
                <a:latin typeface="Arial" panose="020B0604020202020204" pitchFamily="34" charset="0"/>
                <a:cs typeface="Arial" pitchFamily="34" charset="0"/>
              </a:rPr>
              <a:t>-  The former name of our country is 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Burma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Now renamed as 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Myanmar</a:t>
            </a:r>
            <a:r>
              <a:rPr lang="en-US" sz="2500" dirty="0">
                <a:latin typeface="Arial" panose="020B0604020202020204" pitchFamily="34" charset="0"/>
                <a:cs typeface="Arial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BE (Burmese Era)</a:t>
            </a:r>
            <a:r>
              <a:rPr lang="en-US" sz="2500" dirty="0">
                <a:latin typeface="Arial" panose="020B0604020202020204" pitchFamily="34" charset="0"/>
                <a:cs typeface="Arial" pitchFamily="34" charset="0"/>
              </a:rPr>
              <a:t> is old use for abbreviation. Now use as 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Myanmar Era (ME)</a:t>
            </a:r>
            <a:r>
              <a:rPr lang="en-US" sz="2500" dirty="0">
                <a:latin typeface="Arial" panose="020B0604020202020204" pitchFamily="34" charset="0"/>
                <a:cs typeface="Arial" pitchFamily="34" charset="0"/>
              </a:rPr>
              <a:t> (or) Myanmar Sakarit (or)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Kozā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Sakarit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This year is 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1388 ME</a:t>
            </a:r>
            <a:r>
              <a:rPr lang="en-US" sz="2500" dirty="0">
                <a:latin typeface="Arial" panose="020B0604020202020204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500" dirty="0">
              <a:latin typeface="Arial" panose="020B0604020202020204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500" dirty="0">
                <a:latin typeface="Arial" panose="020B0604020202020204" pitchFamily="34" charset="0"/>
                <a:cs typeface="Arial" pitchFamily="34" charset="0"/>
              </a:rPr>
              <a:t>But other Theravada countries are using these abbreviations 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BE (Buddhist Era) and ME (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Maha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Sakarit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)</a:t>
            </a:r>
            <a:r>
              <a:rPr lang="en-US" sz="2500" dirty="0">
                <a:latin typeface="Arial" panose="020B0604020202020204" pitchFamily="34" charset="0"/>
                <a:cs typeface="Arial" pitchFamily="34" charset="0"/>
              </a:rPr>
              <a:t>.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Only our country is complicating for these terms </a:t>
            </a:r>
            <a:r>
              <a:rPr lang="en-US" sz="2500" b="1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BE (Buddhist Era, Burmese Era), ME (Maha Era, Myanmar Era)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500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</p:spTree>
    <p:extLst>
      <p:ext uri="{BB962C8B-B14F-4D97-AF65-F5344CB8AC3E}">
        <p14:creationId xmlns:p14="http://schemas.microsoft.com/office/powerpoint/2010/main" val="3834284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0328D7-01F4-6A52-FFFD-71B76C87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52BE70-2F0B-02F8-35A1-EC9D7D3F84CD}"/>
              </a:ext>
            </a:extLst>
          </p:cNvPr>
          <p:cNvSpPr txBox="1"/>
          <p:nvPr/>
        </p:nvSpPr>
        <p:spPr>
          <a:xfrm>
            <a:off x="685800" y="304800"/>
            <a:ext cx="11277600" cy="5667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Other Theravāda countries and international Buddhist literature use </a:t>
            </a:r>
            <a:r>
              <a:rPr lang="en-US" sz="27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 for Mahā Era and BE for Buddhist Era</a:t>
            </a:r>
            <a:r>
              <a:rPr lang="en-US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endParaRPr lang="en-US" sz="2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However, in Myanmar, BE can mean both "</a:t>
            </a:r>
            <a:r>
              <a:rPr lang="en-US" sz="27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Buddhist Era</a:t>
            </a:r>
            <a:r>
              <a:rPr lang="en-US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and "</a:t>
            </a:r>
            <a:r>
              <a:rPr lang="en-US" sz="27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Burmese Era</a:t>
            </a:r>
            <a:r>
              <a:rPr lang="en-US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," and ME can mean both "</a:t>
            </a:r>
            <a:r>
              <a:rPr lang="en-US" sz="27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Mahā Era</a:t>
            </a:r>
            <a:r>
              <a:rPr lang="en-US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and "</a:t>
            </a:r>
            <a:r>
              <a:rPr lang="en-US" sz="27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Myanmar Era</a:t>
            </a:r>
            <a:r>
              <a:rPr lang="en-US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." </a:t>
            </a:r>
          </a:p>
          <a:p>
            <a:pPr>
              <a:lnSpc>
                <a:spcPct val="150000"/>
              </a:lnSpc>
            </a:pPr>
            <a:endParaRPr lang="en-US" sz="27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  <a:cs typeface="Arial" pitchFamily="34" charset="0"/>
              </a:rPr>
              <a:t>So, we should not use abbreviation as BE for Buddhist Era and ME for Maha Sakarit.  It will be confused for general readers.</a:t>
            </a:r>
            <a:endParaRPr lang="en-US" sz="2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197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609600"/>
            <a:ext cx="11658600" cy="5214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5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AD: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	abbreviation for </a:t>
            </a:r>
            <a:r>
              <a:rPr lang="en-US" sz="25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Anno Domini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: a Latin phrase meaning</a:t>
            </a:r>
          </a:p>
          <a:p>
            <a:pPr>
              <a:lnSpc>
                <a:spcPct val="150000"/>
              </a:lnSpc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 "in the year of the Lord", which is used when referring to a year after Jesus Christ was born.</a:t>
            </a:r>
          </a:p>
          <a:p>
            <a:pPr>
              <a:lnSpc>
                <a:spcPct val="150000"/>
              </a:lnSpc>
            </a:pPr>
            <a:r>
              <a:rPr lang="en-US" sz="25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BC: Before Christ </a:t>
            </a:r>
          </a:p>
          <a:p>
            <a:pPr>
              <a:lnSpc>
                <a:spcPct val="150000"/>
              </a:lnSpc>
            </a:pPr>
            <a:endParaRPr lang="en-US" sz="25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5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5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CE and BCE</a:t>
            </a:r>
          </a:p>
          <a:p>
            <a:pPr>
              <a:lnSpc>
                <a:spcPct val="150000"/>
              </a:lnSpc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CE stands for “common (or current) era”, while BCE stands for “before the common (or current) era”.</a:t>
            </a:r>
            <a:endParaRPr lang="en-US" sz="25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68236" y="2819400"/>
            <a:ext cx="6823364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</p:spTree>
    <p:extLst>
      <p:ext uri="{BB962C8B-B14F-4D97-AF65-F5344CB8AC3E}">
        <p14:creationId xmlns:p14="http://schemas.microsoft.com/office/powerpoint/2010/main" val="4152519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D2A1F78-05E4-FD10-DB7D-A3ECF5B384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6" r="7010" b="19924"/>
          <a:stretch>
            <a:fillRect/>
          </a:stretch>
        </p:blipFill>
        <p:spPr>
          <a:xfrm>
            <a:off x="1530645" y="617010"/>
            <a:ext cx="8756355" cy="32691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53496" y="4114800"/>
            <a:ext cx="8733504" cy="24006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Now 2026 AD, 2570 BE, and 1388 ME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AD+544= BE (2026+544= 2570)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BE-544= AD  (2570-544= 2026)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Convert from ME to AD (ME+638= AD) (1388+638=2026)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 to ME (AD-638= ME) (2026-638= 1388)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9E7EE81-CE96-35C0-3363-BF71146FF1F6}"/>
              </a:ext>
            </a:extLst>
          </p:cNvPr>
          <p:cNvGrpSpPr/>
          <p:nvPr/>
        </p:nvGrpSpPr>
        <p:grpSpPr>
          <a:xfrm>
            <a:off x="1498689" y="566607"/>
            <a:ext cx="2165557" cy="652592"/>
            <a:chOff x="1718127" y="239087"/>
            <a:chExt cx="2428135" cy="65259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D376C3-BBDA-E813-5AEB-A5ECB0682926}"/>
                </a:ext>
              </a:extLst>
            </p:cNvPr>
            <p:cNvSpPr/>
            <p:nvPr/>
          </p:nvSpPr>
          <p:spPr>
            <a:xfrm>
              <a:off x="1779580" y="268583"/>
              <a:ext cx="2366682" cy="62309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879B03D-6184-8F78-F1E4-27EB2E990A0C}"/>
                </a:ext>
              </a:extLst>
            </p:cNvPr>
            <p:cNvSpPr txBox="1"/>
            <p:nvPr/>
          </p:nvSpPr>
          <p:spPr>
            <a:xfrm>
              <a:off x="1718127" y="239087"/>
              <a:ext cx="23666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Buddhist Era – 2570</a:t>
              </a:r>
            </a:p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Myanmar Era - 1388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112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9100" y="166021"/>
            <a:ext cx="12001500" cy="6239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BC+AD= BP (Years Before Present)</a:t>
            </a:r>
          </a:p>
          <a:p>
            <a:pPr>
              <a:lnSpc>
                <a:spcPct val="150000"/>
              </a:lnSpc>
            </a:pPr>
            <a:endParaRPr lang="en-US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For instance: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Myazedi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stone inscription was dated 1112 AD or 474 Myanmar Era, whereas Rosetta stone inscription dated far back into B.C. 196.</a:t>
            </a:r>
          </a:p>
          <a:p>
            <a:pPr>
              <a:lnSpc>
                <a:spcPct val="150000"/>
              </a:lnSpc>
            </a:pPr>
            <a:endParaRPr lang="en-US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BC 196 + 2023 AD = 2219 BP (Rosetta stone inscription)</a:t>
            </a:r>
          </a:p>
          <a:p>
            <a:pPr>
              <a:lnSpc>
                <a:spcPct val="150000"/>
              </a:lnSpc>
            </a:pPr>
            <a:endParaRPr lang="en-US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Different time between </a:t>
            </a:r>
            <a:r>
              <a:rPr lang="en-US" sz="3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Myazedi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and Rosetta (1112+196= 1308)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Saya Zin</a:t>
            </a:r>
          </a:p>
        </p:txBody>
      </p:sp>
    </p:spTree>
    <p:extLst>
      <p:ext uri="{BB962C8B-B14F-4D97-AF65-F5344CB8AC3E}">
        <p14:creationId xmlns:p14="http://schemas.microsoft.com/office/powerpoint/2010/main" val="13863416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4 - &amp;quot;Myazedi Inscription (Yazakuma Inscription)&amp;quot;&quot;/&gt;&lt;property id=&quot;20307&quot; value=&quot;256&quot;/&gt;&lt;/object&gt;&lt;object type=&quot;3&quot; unique_id=&quot;10005&quot;&gt;&lt;property id=&quot;20148&quot; value=&quot;5&quot;/&gt;&lt;property id=&quot;20300&quot; value=&quot;Slide 5&quot;/&gt;&lt;property id=&quot;20307&quot; value=&quot;257&quot;/&gt;&lt;/object&gt;&lt;object type=&quot;3&quot; unique_id=&quot;10006&quot;&gt;&lt;property id=&quot;20148&quot; value=&quot;5&quot;/&gt;&lt;property id=&quot;20300&quot; value=&quot;Slide 6&quot;/&gt;&lt;property id=&quot;20307&quot; value=&quot;258&quot;/&gt;&lt;/object&gt;&lt;object type=&quot;3&quot; unique_id=&quot;10007&quot;&gt;&lt;property id=&quot;20148&quot; value=&quot;5&quot;/&gt;&lt;property id=&quot;20300&quot; value=&quot;Slide 7&quot;/&gt;&lt;property id=&quot;20307&quot; value=&quot;259&quot;/&gt;&lt;/object&gt;&lt;object type=&quot;3&quot; unique_id=&quot;10008&quot;&gt;&lt;property id=&quot;20148&quot; value=&quot;5&quot;/&gt;&lt;property id=&quot;20300&quot; value=&quot;Slide 8&quot;/&gt;&lt;property id=&quot;20307&quot; value=&quot;260&quot;/&gt;&lt;/object&gt;&lt;object type=&quot;3&quot; unique_id=&quot;10058&quot;&gt;&lt;property id=&quot;20148&quot; value=&quot;5&quot;/&gt;&lt;property id=&quot;20300&quot; value=&quot;Slide 1&quot;/&gt;&lt;property id=&quot;20307&quot; value=&quot;261&quot;/&gt;&lt;/object&gt;&lt;object type=&quot;3&quot; unique_id=&quot;10115&quot;&gt;&lt;property id=&quot;20148&quot; value=&quot;5&quot;/&gt;&lt;property id=&quot;20300&quot; value=&quot;Slide 3&quot;/&gt;&lt;property id=&quot;20307&quot; value=&quot;262&quot;/&gt;&lt;/object&gt;&lt;object type=&quot;3&quot; unique_id=&quot;10161&quot;&gt;&lt;property id=&quot;20148&quot; value=&quot;5&quot;/&gt;&lt;property id=&quot;20300&quot; value=&quot;Slide 2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572</TotalTime>
  <Words>994</Words>
  <Application>Microsoft Office PowerPoint</Application>
  <PresentationFormat>Widescreen</PresentationFormat>
  <Paragraphs>84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Myanmar Text</vt:lpstr>
      <vt:lpstr>Pyidaungsu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Myazedi Inscription (Yazakuma Inscription)</dc:title>
  <dc:creator>ZTT</dc:creator>
  <cp:lastModifiedBy>Zin Tint</cp:lastModifiedBy>
  <cp:revision>77</cp:revision>
  <dcterms:created xsi:type="dcterms:W3CDTF">2014-07-04T01:14:02Z</dcterms:created>
  <dcterms:modified xsi:type="dcterms:W3CDTF">2026-06-11T05:13:58Z</dcterms:modified>
</cp:coreProperties>
</file>